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grandir Bold" charset="1" panose="00000800000000000000"/>
      <p:regular r:id="rId14"/>
    </p:embeddedFont>
    <p:embeddedFont>
      <p:font typeface="Poppins Bold" charset="1" panose="000008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Roboto Bold" charset="1" panose="02000000000000000000"/>
      <p:regular r:id="rId18"/>
    </p:embeddedFont>
    <p:embeddedFont>
      <p:font typeface="Roboto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10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10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8259" y="1285911"/>
            <a:ext cx="3642045" cy="8125916"/>
            <a:chOff x="0" y="0"/>
            <a:chExt cx="959222" cy="2140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9222" cy="2140159"/>
            </a:xfrm>
            <a:custGeom>
              <a:avLst/>
              <a:gdLst/>
              <a:ahLst/>
              <a:cxnLst/>
              <a:rect r="r" b="b" t="t" l="l"/>
              <a:pathLst>
                <a:path h="2140159" w="959222">
                  <a:moveTo>
                    <a:pt x="108411" y="0"/>
                  </a:moveTo>
                  <a:lnTo>
                    <a:pt x="850811" y="0"/>
                  </a:lnTo>
                  <a:cubicBezTo>
                    <a:pt x="879563" y="0"/>
                    <a:pt x="907138" y="11422"/>
                    <a:pt x="927469" y="31753"/>
                  </a:cubicBezTo>
                  <a:cubicBezTo>
                    <a:pt x="947800" y="52084"/>
                    <a:pt x="959222" y="79659"/>
                    <a:pt x="959222" y="108411"/>
                  </a:cubicBezTo>
                  <a:lnTo>
                    <a:pt x="959222" y="2031748"/>
                  </a:lnTo>
                  <a:cubicBezTo>
                    <a:pt x="959222" y="2091622"/>
                    <a:pt x="910684" y="2140159"/>
                    <a:pt x="850811" y="2140159"/>
                  </a:cubicBezTo>
                  <a:lnTo>
                    <a:pt x="108411" y="2140159"/>
                  </a:lnTo>
                  <a:cubicBezTo>
                    <a:pt x="48537" y="2140159"/>
                    <a:pt x="0" y="2091622"/>
                    <a:pt x="0" y="2031748"/>
                  </a:cubicBezTo>
                  <a:lnTo>
                    <a:pt x="0" y="108411"/>
                  </a:lnTo>
                  <a:cubicBezTo>
                    <a:pt x="0" y="48537"/>
                    <a:pt x="48537" y="0"/>
                    <a:pt x="108411" y="0"/>
                  </a:cubicBezTo>
                  <a:close/>
                </a:path>
              </a:pathLst>
            </a:custGeom>
            <a:solidFill>
              <a:srgbClr val="EB762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59222" cy="2178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38959" y="8982258"/>
            <a:ext cx="4421001" cy="859138"/>
            <a:chOff x="0" y="0"/>
            <a:chExt cx="1305275" cy="2536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5275" cy="253655"/>
            </a:xfrm>
            <a:custGeom>
              <a:avLst/>
              <a:gdLst/>
              <a:ahLst/>
              <a:cxnLst/>
              <a:rect r="r" b="b" t="t" l="l"/>
              <a:pathLst>
                <a:path h="253655" w="1305275">
                  <a:moveTo>
                    <a:pt x="126828" y="0"/>
                  </a:moveTo>
                  <a:lnTo>
                    <a:pt x="1178447" y="0"/>
                  </a:lnTo>
                  <a:cubicBezTo>
                    <a:pt x="1248492" y="0"/>
                    <a:pt x="1305275" y="56783"/>
                    <a:pt x="1305275" y="126828"/>
                  </a:cubicBezTo>
                  <a:lnTo>
                    <a:pt x="1305275" y="126828"/>
                  </a:lnTo>
                  <a:cubicBezTo>
                    <a:pt x="1305275" y="160465"/>
                    <a:pt x="1291913" y="192724"/>
                    <a:pt x="1268128" y="216509"/>
                  </a:cubicBezTo>
                  <a:cubicBezTo>
                    <a:pt x="1244343" y="240293"/>
                    <a:pt x="1212084" y="253655"/>
                    <a:pt x="1178447" y="253655"/>
                  </a:cubicBezTo>
                  <a:lnTo>
                    <a:pt x="126828" y="253655"/>
                  </a:lnTo>
                  <a:cubicBezTo>
                    <a:pt x="93191" y="253655"/>
                    <a:pt x="60932" y="240293"/>
                    <a:pt x="37147" y="216509"/>
                  </a:cubicBezTo>
                  <a:cubicBezTo>
                    <a:pt x="13362" y="192724"/>
                    <a:pt x="0" y="160465"/>
                    <a:pt x="0" y="126828"/>
                  </a:cubicBezTo>
                  <a:lnTo>
                    <a:pt x="0" y="126828"/>
                  </a:lnTo>
                  <a:cubicBezTo>
                    <a:pt x="0" y="93191"/>
                    <a:pt x="13362" y="60932"/>
                    <a:pt x="37147" y="37147"/>
                  </a:cubicBezTo>
                  <a:cubicBezTo>
                    <a:pt x="60932" y="13362"/>
                    <a:pt x="93191" y="0"/>
                    <a:pt x="126828" y="0"/>
                  </a:cubicBezTo>
                  <a:close/>
                </a:path>
              </a:pathLst>
            </a:custGeom>
            <a:solidFill>
              <a:srgbClr val="EB762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05275" cy="291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00481" y="9213568"/>
            <a:ext cx="265225" cy="396519"/>
          </a:xfrm>
          <a:custGeom>
            <a:avLst/>
            <a:gdLst/>
            <a:ahLst/>
            <a:cxnLst/>
            <a:rect r="r" b="b" t="t" l="l"/>
            <a:pathLst>
              <a:path h="396519" w="265225">
                <a:moveTo>
                  <a:pt x="0" y="0"/>
                </a:moveTo>
                <a:lnTo>
                  <a:pt x="265224" y="0"/>
                </a:lnTo>
                <a:lnTo>
                  <a:pt x="265224" y="396519"/>
                </a:lnTo>
                <a:lnTo>
                  <a:pt x="0" y="396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35772" y="1028700"/>
            <a:ext cx="1106762" cy="11067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7504" t="0" r="-1258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68311" y="1028700"/>
            <a:ext cx="1106762" cy="110676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2136" t="0" r="-7957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703673" y="1028700"/>
            <a:ext cx="1106762" cy="110676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7069870" y="1440479"/>
            <a:ext cx="189430" cy="283204"/>
          </a:xfrm>
          <a:custGeom>
            <a:avLst/>
            <a:gdLst/>
            <a:ahLst/>
            <a:cxnLst/>
            <a:rect r="r" b="b" t="t" l="l"/>
            <a:pathLst>
              <a:path h="283204" w="189430">
                <a:moveTo>
                  <a:pt x="0" y="0"/>
                </a:moveTo>
                <a:lnTo>
                  <a:pt x="189430" y="0"/>
                </a:lnTo>
                <a:lnTo>
                  <a:pt x="189430" y="283204"/>
                </a:lnTo>
                <a:lnTo>
                  <a:pt x="0" y="2832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589167" y="1440479"/>
            <a:ext cx="189430" cy="283204"/>
          </a:xfrm>
          <a:custGeom>
            <a:avLst/>
            <a:gdLst/>
            <a:ahLst/>
            <a:cxnLst/>
            <a:rect r="r" b="b" t="t" l="l"/>
            <a:pathLst>
              <a:path h="283204" w="189430">
                <a:moveTo>
                  <a:pt x="189430" y="0"/>
                </a:moveTo>
                <a:lnTo>
                  <a:pt x="0" y="0"/>
                </a:lnTo>
                <a:lnTo>
                  <a:pt x="0" y="283204"/>
                </a:lnTo>
                <a:lnTo>
                  <a:pt x="189430" y="283204"/>
                </a:lnTo>
                <a:lnTo>
                  <a:pt x="1894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997075">
            <a:off x="16522801" y="8425216"/>
            <a:ext cx="1379615" cy="1576702"/>
          </a:xfrm>
          <a:custGeom>
            <a:avLst/>
            <a:gdLst/>
            <a:ahLst/>
            <a:cxnLst/>
            <a:rect r="r" b="b" t="t" l="l"/>
            <a:pathLst>
              <a:path h="1576702" w="1379615">
                <a:moveTo>
                  <a:pt x="0" y="0"/>
                </a:moveTo>
                <a:lnTo>
                  <a:pt x="1379615" y="0"/>
                </a:lnTo>
                <a:lnTo>
                  <a:pt x="1379615" y="1576703"/>
                </a:lnTo>
                <a:lnTo>
                  <a:pt x="0" y="15767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8259" y="1285911"/>
            <a:ext cx="3517816" cy="7972389"/>
          </a:xfrm>
          <a:custGeom>
            <a:avLst/>
            <a:gdLst/>
            <a:ahLst/>
            <a:cxnLst/>
            <a:rect r="r" b="b" t="t" l="l"/>
            <a:pathLst>
              <a:path h="7972389" w="3517816">
                <a:moveTo>
                  <a:pt x="0" y="0"/>
                </a:moveTo>
                <a:lnTo>
                  <a:pt x="3517817" y="0"/>
                </a:lnTo>
                <a:lnTo>
                  <a:pt x="3517817" y="7972389"/>
                </a:lnTo>
                <a:lnTo>
                  <a:pt x="0" y="79723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88309" y="1440479"/>
            <a:ext cx="2122302" cy="2122302"/>
          </a:xfrm>
          <a:custGeom>
            <a:avLst/>
            <a:gdLst/>
            <a:ahLst/>
            <a:cxnLst/>
            <a:rect r="r" b="b" t="t" l="l"/>
            <a:pathLst>
              <a:path h="2122302" w="2122302">
                <a:moveTo>
                  <a:pt x="0" y="0"/>
                </a:moveTo>
                <a:lnTo>
                  <a:pt x="2122302" y="0"/>
                </a:lnTo>
                <a:lnTo>
                  <a:pt x="2122302" y="2122303"/>
                </a:lnTo>
                <a:lnTo>
                  <a:pt x="0" y="2122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460673" y="3057060"/>
            <a:ext cx="8879708" cy="189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51"/>
              </a:lnSpc>
            </a:pPr>
            <a:r>
              <a:rPr lang="en-US" sz="10827" b="true">
                <a:solidFill>
                  <a:srgbClr val="C15137"/>
                </a:solidFill>
                <a:latin typeface="Agrandir Bold"/>
                <a:ea typeface="Agrandir Bold"/>
                <a:cs typeface="Agrandir Bold"/>
                <a:sym typeface="Agrandir Bold"/>
              </a:rPr>
              <a:t>RUN</a:t>
            </a:r>
            <a:r>
              <a:rPr lang="en-US" sz="10827" b="true">
                <a:solidFill>
                  <a:srgbClr val="EB7621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39110" y="9141752"/>
            <a:ext cx="3200531" cy="42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0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Start Presentation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86597" y="4513865"/>
            <a:ext cx="9669066" cy="44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25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World’s First Real-World Territory Conquest Running Game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86597" y="6116665"/>
            <a:ext cx="9888476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fitness-tech startup building behavior-driven digital experiences that increase real-world consistency through game mechanics and social competition.</a:t>
            </a:r>
          </a:p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Founded in India. Built for the world.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5390" y="3860343"/>
            <a:ext cx="6036450" cy="3687621"/>
            <a:chOff x="0" y="0"/>
            <a:chExt cx="935204" cy="571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5204" cy="571309"/>
            </a:xfrm>
            <a:custGeom>
              <a:avLst/>
              <a:gdLst/>
              <a:ahLst/>
              <a:cxnLst/>
              <a:rect r="r" b="b" t="t" l="l"/>
              <a:pathLst>
                <a:path h="571309" w="935204">
                  <a:moveTo>
                    <a:pt x="29498" y="0"/>
                  </a:moveTo>
                  <a:lnTo>
                    <a:pt x="905706" y="0"/>
                  </a:lnTo>
                  <a:cubicBezTo>
                    <a:pt x="913529" y="0"/>
                    <a:pt x="921032" y="3108"/>
                    <a:pt x="926564" y="8640"/>
                  </a:cubicBezTo>
                  <a:cubicBezTo>
                    <a:pt x="932096" y="14172"/>
                    <a:pt x="935204" y="21675"/>
                    <a:pt x="935204" y="29498"/>
                  </a:cubicBezTo>
                  <a:lnTo>
                    <a:pt x="935204" y="541811"/>
                  </a:lnTo>
                  <a:cubicBezTo>
                    <a:pt x="935204" y="549634"/>
                    <a:pt x="932096" y="557137"/>
                    <a:pt x="926564" y="562669"/>
                  </a:cubicBezTo>
                  <a:cubicBezTo>
                    <a:pt x="921032" y="568201"/>
                    <a:pt x="913529" y="571309"/>
                    <a:pt x="905706" y="571309"/>
                  </a:cubicBezTo>
                  <a:lnTo>
                    <a:pt x="29498" y="571309"/>
                  </a:lnTo>
                  <a:cubicBezTo>
                    <a:pt x="21675" y="571309"/>
                    <a:pt x="14172" y="568201"/>
                    <a:pt x="8640" y="562669"/>
                  </a:cubicBezTo>
                  <a:cubicBezTo>
                    <a:pt x="3108" y="557137"/>
                    <a:pt x="0" y="549634"/>
                    <a:pt x="0" y="541811"/>
                  </a:cubicBezTo>
                  <a:lnTo>
                    <a:pt x="0" y="29498"/>
                  </a:lnTo>
                  <a:cubicBezTo>
                    <a:pt x="0" y="21675"/>
                    <a:pt x="3108" y="14172"/>
                    <a:pt x="8640" y="8640"/>
                  </a:cubicBezTo>
                  <a:cubicBezTo>
                    <a:pt x="14172" y="3108"/>
                    <a:pt x="21675" y="0"/>
                    <a:pt x="2949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530" r="0" b="-45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72742" y="2233573"/>
            <a:ext cx="3496305" cy="5819854"/>
            <a:chOff x="0" y="0"/>
            <a:chExt cx="541669" cy="901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1669" cy="901648"/>
            </a:xfrm>
            <a:custGeom>
              <a:avLst/>
              <a:gdLst/>
              <a:ahLst/>
              <a:cxnLst/>
              <a:rect r="r" b="b" t="t" l="l"/>
              <a:pathLst>
                <a:path h="901648" w="541669">
                  <a:moveTo>
                    <a:pt x="50929" y="0"/>
                  </a:moveTo>
                  <a:lnTo>
                    <a:pt x="490740" y="0"/>
                  </a:lnTo>
                  <a:cubicBezTo>
                    <a:pt x="504247" y="0"/>
                    <a:pt x="517201" y="5366"/>
                    <a:pt x="526752" y="14917"/>
                  </a:cubicBezTo>
                  <a:cubicBezTo>
                    <a:pt x="536303" y="24468"/>
                    <a:pt x="541669" y="37422"/>
                    <a:pt x="541669" y="50929"/>
                  </a:cubicBezTo>
                  <a:lnTo>
                    <a:pt x="541669" y="850718"/>
                  </a:lnTo>
                  <a:cubicBezTo>
                    <a:pt x="541669" y="864226"/>
                    <a:pt x="536303" y="877180"/>
                    <a:pt x="526752" y="886731"/>
                  </a:cubicBezTo>
                  <a:cubicBezTo>
                    <a:pt x="517201" y="896282"/>
                    <a:pt x="504247" y="901648"/>
                    <a:pt x="490740" y="901648"/>
                  </a:cubicBezTo>
                  <a:lnTo>
                    <a:pt x="50929" y="901648"/>
                  </a:lnTo>
                  <a:cubicBezTo>
                    <a:pt x="22802" y="901648"/>
                    <a:pt x="0" y="878846"/>
                    <a:pt x="0" y="850718"/>
                  </a:cubicBezTo>
                  <a:lnTo>
                    <a:pt x="0" y="50929"/>
                  </a:lnTo>
                  <a:cubicBezTo>
                    <a:pt x="0" y="37422"/>
                    <a:pt x="5366" y="24468"/>
                    <a:pt x="14917" y="14917"/>
                  </a:cubicBezTo>
                  <a:cubicBezTo>
                    <a:pt x="24468" y="5366"/>
                    <a:pt x="37422" y="0"/>
                    <a:pt x="50929" y="0"/>
                  </a:cubicBezTo>
                  <a:close/>
                </a:path>
              </a:pathLst>
            </a:custGeom>
            <a:blipFill>
              <a:blip r:embed="rId3"/>
              <a:stretch>
                <a:fillRect l="-5451" t="0" r="-545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377665" y="4731602"/>
            <a:ext cx="393882" cy="393882"/>
          </a:xfrm>
          <a:custGeom>
            <a:avLst/>
            <a:gdLst/>
            <a:ahLst/>
            <a:cxnLst/>
            <a:rect r="r" b="b" t="t" l="l"/>
            <a:pathLst>
              <a:path h="393882" w="393882">
                <a:moveTo>
                  <a:pt x="0" y="0"/>
                </a:moveTo>
                <a:lnTo>
                  <a:pt x="393882" y="0"/>
                </a:lnTo>
                <a:lnTo>
                  <a:pt x="393882" y="393882"/>
                </a:lnTo>
                <a:lnTo>
                  <a:pt x="0" y="39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77665" y="7170048"/>
            <a:ext cx="393882" cy="393882"/>
          </a:xfrm>
          <a:custGeom>
            <a:avLst/>
            <a:gdLst/>
            <a:ahLst/>
            <a:cxnLst/>
            <a:rect r="r" b="b" t="t" l="l"/>
            <a:pathLst>
              <a:path h="393882" w="393882">
                <a:moveTo>
                  <a:pt x="0" y="0"/>
                </a:moveTo>
                <a:lnTo>
                  <a:pt x="393882" y="0"/>
                </a:lnTo>
                <a:lnTo>
                  <a:pt x="393882" y="393882"/>
                </a:lnTo>
                <a:lnTo>
                  <a:pt x="0" y="39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377665" y="2233573"/>
            <a:ext cx="6377331" cy="1822541"/>
            <a:chOff x="0" y="0"/>
            <a:chExt cx="8503108" cy="2430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5176" cy="525176"/>
            </a:xfrm>
            <a:custGeom>
              <a:avLst/>
              <a:gdLst/>
              <a:ahLst/>
              <a:cxnLst/>
              <a:rect r="r" b="b" t="t" l="l"/>
              <a:pathLst>
                <a:path h="525176" w="525176">
                  <a:moveTo>
                    <a:pt x="0" y="0"/>
                  </a:moveTo>
                  <a:lnTo>
                    <a:pt x="525176" y="0"/>
                  </a:lnTo>
                  <a:lnTo>
                    <a:pt x="525176" y="525176"/>
                  </a:lnTo>
                  <a:lnTo>
                    <a:pt x="0" y="52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43770" y="-102537"/>
              <a:ext cx="7359338" cy="606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2399" b="true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High Churn Rate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43770" y="770588"/>
              <a:ext cx="6807420" cy="1659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0"/>
                </a:lnSpc>
              </a:pPr>
              <a:r>
                <a:rPr lang="en-US" sz="2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80–90% of fitness app users drop off within 90 days. </a:t>
              </a:r>
              <a:r>
                <a:rPr lang="en-US" sz="2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Low retention directly limits Lifetime Value (LTV).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235492" y="4623743"/>
            <a:ext cx="5519504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No Consequence for Inconsistency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235492" y="7062188"/>
            <a:ext cx="551950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Lack of Emotional Engagement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5492" y="5280968"/>
            <a:ext cx="4946692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Missing workouts has no structural impact.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There is no ownership, no loss, no accountability loop.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3165" y="7985125"/>
            <a:ext cx="6033238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Urban users (18–35) in Tier 1 &amp; 2 cities seek gamified, </a:t>
            </a:r>
            <a:r>
              <a:rPr lang="en-US" sz="2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social, and competitive experiences — not passive tracking tools.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5492" y="7719414"/>
            <a:ext cx="4734453" cy="170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Most apps track steps and calories —</a:t>
            </a: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they do not create identity, competition, or long-term progression.</a:t>
            </a:r>
          </a:p>
          <a:p>
            <a:pPr algn="l">
              <a:lnSpc>
                <a:spcPts val="34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19140" y="332763"/>
            <a:ext cx="12734526" cy="172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5400" b="true">
                <a:solidFill>
                  <a:srgbClr val="EB7621"/>
                </a:solidFill>
                <a:latin typeface="Agrandir Bold"/>
                <a:ea typeface="Agrandir Bold"/>
                <a:cs typeface="Agrandir Bold"/>
                <a:sym typeface="Agrandir Bold"/>
              </a:rPr>
              <a:t>RETENTION CRISIS </a:t>
            </a:r>
            <a:r>
              <a:rPr lang="en-US" sz="54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 FITNESS APPS</a:t>
            </a:r>
          </a:p>
          <a:p>
            <a:pPr algn="l">
              <a:lnSpc>
                <a:spcPts val="620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49953" y="2119273"/>
            <a:ext cx="6033238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Despite growing awareness about health and wellness, </a:t>
            </a:r>
            <a:r>
              <a:rPr lang="en-US" sz="2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most fitness app users fail to stay consistent beyond the first few weeks.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989850" y="8988850"/>
            <a:ext cx="1298150" cy="1298150"/>
          </a:xfrm>
          <a:custGeom>
            <a:avLst/>
            <a:gdLst/>
            <a:ahLst/>
            <a:cxnLst/>
            <a:rect r="r" b="b" t="t" l="l"/>
            <a:pathLst>
              <a:path h="1298150" w="1298150">
                <a:moveTo>
                  <a:pt x="0" y="0"/>
                </a:moveTo>
                <a:lnTo>
                  <a:pt x="1298150" y="0"/>
                </a:lnTo>
                <a:lnTo>
                  <a:pt x="1298150" y="1298150"/>
                </a:lnTo>
                <a:lnTo>
                  <a:pt x="0" y="1298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625"/>
            <a:ext cx="6389573" cy="10287000"/>
            <a:chOff x="0" y="0"/>
            <a:chExt cx="168285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28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2850">
                  <a:moveTo>
                    <a:pt x="0" y="0"/>
                  </a:moveTo>
                  <a:lnTo>
                    <a:pt x="1682850" y="0"/>
                  </a:lnTo>
                  <a:lnTo>
                    <a:pt x="16828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762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8285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3333561"/>
            <a:ext cx="7357702" cy="421229"/>
            <a:chOff x="0" y="0"/>
            <a:chExt cx="9810270" cy="5616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63435"/>
              <a:ext cx="463415" cy="434768"/>
            </a:xfrm>
            <a:custGeom>
              <a:avLst/>
              <a:gdLst/>
              <a:ahLst/>
              <a:cxnLst/>
              <a:rect r="r" b="b" t="t" l="l"/>
              <a:pathLst>
                <a:path h="434768" w="463415">
                  <a:moveTo>
                    <a:pt x="0" y="0"/>
                  </a:moveTo>
                  <a:lnTo>
                    <a:pt x="463415" y="0"/>
                  </a:lnTo>
                  <a:lnTo>
                    <a:pt x="463415" y="434768"/>
                  </a:lnTo>
                  <a:lnTo>
                    <a:pt x="0" y="434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00399" y="-152400"/>
              <a:ext cx="9009871" cy="71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8"/>
                </a:lnSpc>
              </a:pPr>
              <a:r>
                <a:rPr lang="en-US" sz="279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Built-In Retention Engine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7283998"/>
            <a:ext cx="7357702" cy="421229"/>
            <a:chOff x="0" y="0"/>
            <a:chExt cx="9810270" cy="5616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63435"/>
              <a:ext cx="463415" cy="434768"/>
            </a:xfrm>
            <a:custGeom>
              <a:avLst/>
              <a:gdLst/>
              <a:ahLst/>
              <a:cxnLst/>
              <a:rect r="r" b="b" t="t" l="l"/>
              <a:pathLst>
                <a:path h="434768" w="463415">
                  <a:moveTo>
                    <a:pt x="0" y="0"/>
                  </a:moveTo>
                  <a:lnTo>
                    <a:pt x="463415" y="0"/>
                  </a:lnTo>
                  <a:lnTo>
                    <a:pt x="463415" y="434768"/>
                  </a:lnTo>
                  <a:lnTo>
                    <a:pt x="0" y="434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00399" y="-152400"/>
              <a:ext cx="9009871" cy="71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8"/>
                </a:lnSpc>
              </a:pPr>
              <a:r>
                <a:rPr lang="en-US" sz="279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Monetizable Digital Economy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178103"/>
            <a:ext cx="7054637" cy="414146"/>
            <a:chOff x="0" y="0"/>
            <a:chExt cx="9406183" cy="5521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60822"/>
              <a:ext cx="444327" cy="416860"/>
            </a:xfrm>
            <a:custGeom>
              <a:avLst/>
              <a:gdLst/>
              <a:ahLst/>
              <a:cxnLst/>
              <a:rect r="r" b="b" t="t" l="l"/>
              <a:pathLst>
                <a:path h="416860" w="444327">
                  <a:moveTo>
                    <a:pt x="0" y="0"/>
                  </a:moveTo>
                  <a:lnTo>
                    <a:pt x="444327" y="0"/>
                  </a:lnTo>
                  <a:lnTo>
                    <a:pt x="444327" y="416860"/>
                  </a:lnTo>
                  <a:lnTo>
                    <a:pt x="0" y="416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67430" y="-152400"/>
              <a:ext cx="8638753" cy="704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22"/>
                </a:lnSpc>
              </a:pPr>
              <a:r>
                <a:rPr lang="en-US" sz="2778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Social Network Effects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743692" y="2551018"/>
            <a:ext cx="2799803" cy="4660477"/>
            <a:chOff x="0" y="0"/>
            <a:chExt cx="541669" cy="901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1669" cy="901648"/>
            </a:xfrm>
            <a:custGeom>
              <a:avLst/>
              <a:gdLst/>
              <a:ahLst/>
              <a:cxnLst/>
              <a:rect r="r" b="b" t="t" l="l"/>
              <a:pathLst>
                <a:path h="901648" w="541669">
                  <a:moveTo>
                    <a:pt x="63599" y="0"/>
                  </a:moveTo>
                  <a:lnTo>
                    <a:pt x="478070" y="0"/>
                  </a:lnTo>
                  <a:cubicBezTo>
                    <a:pt x="494938" y="0"/>
                    <a:pt x="511114" y="6701"/>
                    <a:pt x="523042" y="18628"/>
                  </a:cubicBezTo>
                  <a:cubicBezTo>
                    <a:pt x="534969" y="30555"/>
                    <a:pt x="541669" y="46731"/>
                    <a:pt x="541669" y="63599"/>
                  </a:cubicBezTo>
                  <a:lnTo>
                    <a:pt x="541669" y="838049"/>
                  </a:lnTo>
                  <a:cubicBezTo>
                    <a:pt x="541669" y="873174"/>
                    <a:pt x="513195" y="901648"/>
                    <a:pt x="478070" y="901648"/>
                  </a:cubicBezTo>
                  <a:lnTo>
                    <a:pt x="63599" y="901648"/>
                  </a:lnTo>
                  <a:cubicBezTo>
                    <a:pt x="28474" y="901648"/>
                    <a:pt x="0" y="873174"/>
                    <a:pt x="0" y="838049"/>
                  </a:cubicBezTo>
                  <a:lnTo>
                    <a:pt x="0" y="63599"/>
                  </a:lnTo>
                  <a:cubicBezTo>
                    <a:pt x="0" y="28474"/>
                    <a:pt x="28474" y="0"/>
                    <a:pt x="63599" y="0"/>
                  </a:cubicBezTo>
                  <a:close/>
                </a:path>
              </a:pathLst>
            </a:custGeom>
            <a:blipFill>
              <a:blip r:embed="rId4"/>
              <a:stretch>
                <a:fillRect l="-5451" t="0" r="-545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743692" y="7494613"/>
            <a:ext cx="3966107" cy="2422865"/>
            <a:chOff x="0" y="0"/>
            <a:chExt cx="935204" cy="5713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5204" cy="571309"/>
            </a:xfrm>
            <a:custGeom>
              <a:avLst/>
              <a:gdLst/>
              <a:ahLst/>
              <a:cxnLst/>
              <a:rect r="r" b="b" t="t" l="l"/>
              <a:pathLst>
                <a:path h="571309" w="935204">
                  <a:moveTo>
                    <a:pt x="44896" y="0"/>
                  </a:moveTo>
                  <a:lnTo>
                    <a:pt x="890308" y="0"/>
                  </a:lnTo>
                  <a:cubicBezTo>
                    <a:pt x="902215" y="0"/>
                    <a:pt x="913634" y="4730"/>
                    <a:pt x="922054" y="13150"/>
                  </a:cubicBezTo>
                  <a:cubicBezTo>
                    <a:pt x="930474" y="21570"/>
                    <a:pt x="935204" y="32989"/>
                    <a:pt x="935204" y="44896"/>
                  </a:cubicBezTo>
                  <a:lnTo>
                    <a:pt x="935204" y="526413"/>
                  </a:lnTo>
                  <a:cubicBezTo>
                    <a:pt x="935204" y="538320"/>
                    <a:pt x="930474" y="549739"/>
                    <a:pt x="922054" y="558159"/>
                  </a:cubicBezTo>
                  <a:cubicBezTo>
                    <a:pt x="913634" y="566579"/>
                    <a:pt x="902215" y="571309"/>
                    <a:pt x="890308" y="571309"/>
                  </a:cubicBezTo>
                  <a:lnTo>
                    <a:pt x="44896" y="571309"/>
                  </a:lnTo>
                  <a:cubicBezTo>
                    <a:pt x="32989" y="571309"/>
                    <a:pt x="21570" y="566579"/>
                    <a:pt x="13150" y="558159"/>
                  </a:cubicBezTo>
                  <a:cubicBezTo>
                    <a:pt x="4730" y="549739"/>
                    <a:pt x="0" y="538320"/>
                    <a:pt x="0" y="526413"/>
                  </a:cubicBezTo>
                  <a:lnTo>
                    <a:pt x="0" y="44896"/>
                  </a:lnTo>
                  <a:cubicBezTo>
                    <a:pt x="0" y="32989"/>
                    <a:pt x="4730" y="21570"/>
                    <a:pt x="13150" y="13150"/>
                  </a:cubicBezTo>
                  <a:cubicBezTo>
                    <a:pt x="21570" y="4730"/>
                    <a:pt x="32989" y="0"/>
                    <a:pt x="4489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997" r="0" b="-14169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53379" y="3544175"/>
            <a:ext cx="4215480" cy="3086100"/>
            <a:chOff x="0" y="0"/>
            <a:chExt cx="111025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10250" cy="812800"/>
            </a:xfrm>
            <a:custGeom>
              <a:avLst/>
              <a:gdLst/>
              <a:ahLst/>
              <a:cxnLst/>
              <a:rect r="r" b="b" t="t" l="l"/>
              <a:pathLst>
                <a:path h="812800" w="1110250">
                  <a:moveTo>
                    <a:pt x="93664" y="0"/>
                  </a:moveTo>
                  <a:lnTo>
                    <a:pt x="1016586" y="0"/>
                  </a:lnTo>
                  <a:cubicBezTo>
                    <a:pt x="1068315" y="0"/>
                    <a:pt x="1110250" y="41935"/>
                    <a:pt x="1110250" y="93664"/>
                  </a:cubicBezTo>
                  <a:lnTo>
                    <a:pt x="1110250" y="719136"/>
                  </a:lnTo>
                  <a:cubicBezTo>
                    <a:pt x="1110250" y="770865"/>
                    <a:pt x="1068315" y="812800"/>
                    <a:pt x="1016586" y="812800"/>
                  </a:cubicBezTo>
                  <a:lnTo>
                    <a:pt x="93664" y="812800"/>
                  </a:lnTo>
                  <a:cubicBezTo>
                    <a:pt x="41935" y="812800"/>
                    <a:pt x="0" y="770865"/>
                    <a:pt x="0" y="719136"/>
                  </a:cubicBezTo>
                  <a:lnTo>
                    <a:pt x="0" y="93664"/>
                  </a:lnTo>
                  <a:cubicBezTo>
                    <a:pt x="0" y="41935"/>
                    <a:pt x="41935" y="0"/>
                    <a:pt x="93664" y="0"/>
                  </a:cubicBezTo>
                  <a:close/>
                </a:path>
              </a:pathLst>
            </a:custGeom>
            <a:solidFill>
              <a:srgbClr val="FFFFFF">
                <a:alpha val="2588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111025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97979" y="7542580"/>
            <a:ext cx="3992031" cy="149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8"/>
              </a:lnSpc>
              <a:spcBef>
                <a:spcPct val="0"/>
              </a:spcBef>
            </a:pPr>
            <a:r>
              <a:rPr lang="en-US" b="true" sz="236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RunRealm sits at the convergence of fitness, gaming, and social identity.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53379" y="7366713"/>
            <a:ext cx="4236632" cy="1982451"/>
            <a:chOff x="0" y="0"/>
            <a:chExt cx="1115821" cy="5221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15821" cy="522127"/>
            </a:xfrm>
            <a:custGeom>
              <a:avLst/>
              <a:gdLst/>
              <a:ahLst/>
              <a:cxnLst/>
              <a:rect r="r" b="b" t="t" l="l"/>
              <a:pathLst>
                <a:path h="522127" w="1115821">
                  <a:moveTo>
                    <a:pt x="93196" y="0"/>
                  </a:moveTo>
                  <a:lnTo>
                    <a:pt x="1022625" y="0"/>
                  </a:lnTo>
                  <a:cubicBezTo>
                    <a:pt x="1047342" y="0"/>
                    <a:pt x="1071047" y="9819"/>
                    <a:pt x="1088524" y="27297"/>
                  </a:cubicBezTo>
                  <a:cubicBezTo>
                    <a:pt x="1106002" y="44774"/>
                    <a:pt x="1115821" y="68479"/>
                    <a:pt x="1115821" y="93196"/>
                  </a:cubicBezTo>
                  <a:lnTo>
                    <a:pt x="1115821" y="428931"/>
                  </a:lnTo>
                  <a:cubicBezTo>
                    <a:pt x="1115821" y="453648"/>
                    <a:pt x="1106002" y="477353"/>
                    <a:pt x="1088524" y="494830"/>
                  </a:cubicBezTo>
                  <a:cubicBezTo>
                    <a:pt x="1071047" y="512308"/>
                    <a:pt x="1047342" y="522127"/>
                    <a:pt x="1022625" y="522127"/>
                  </a:cubicBezTo>
                  <a:lnTo>
                    <a:pt x="93196" y="522127"/>
                  </a:lnTo>
                  <a:cubicBezTo>
                    <a:pt x="41725" y="522127"/>
                    <a:pt x="0" y="480402"/>
                    <a:pt x="0" y="428931"/>
                  </a:cubicBezTo>
                  <a:lnTo>
                    <a:pt x="0" y="93196"/>
                  </a:lnTo>
                  <a:cubicBezTo>
                    <a:pt x="0" y="68479"/>
                    <a:pt x="9819" y="44774"/>
                    <a:pt x="27297" y="27297"/>
                  </a:cubicBezTo>
                  <a:cubicBezTo>
                    <a:pt x="44774" y="9819"/>
                    <a:pt x="68479" y="0"/>
                    <a:pt x="93196" y="0"/>
                  </a:cubicBezTo>
                  <a:close/>
                </a:path>
              </a:pathLst>
            </a:custGeom>
            <a:solidFill>
              <a:srgbClr val="FFFFFF">
                <a:alpha val="2588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1115821" cy="636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989850" y="8988850"/>
            <a:ext cx="1298150" cy="1298150"/>
          </a:xfrm>
          <a:custGeom>
            <a:avLst/>
            <a:gdLst/>
            <a:ahLst/>
            <a:cxnLst/>
            <a:rect r="r" b="b" t="t" l="l"/>
            <a:pathLst>
              <a:path h="1298150" w="1298150">
                <a:moveTo>
                  <a:pt x="0" y="0"/>
                </a:moveTo>
                <a:lnTo>
                  <a:pt x="1298150" y="0"/>
                </a:lnTo>
                <a:lnTo>
                  <a:pt x="1298150" y="1298150"/>
                </a:lnTo>
                <a:lnTo>
                  <a:pt x="0" y="1298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991445" y="1813999"/>
            <a:ext cx="9359747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RunRealm transforms physical movement into persistent digital ownership.  Every kilometer captures territory. Every streak strengthens control.  Consistency becomes strategy — not willpower.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80249" y="174625"/>
            <a:ext cx="10076055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50"/>
              </a:lnSpc>
            </a:pPr>
            <a:r>
              <a:rPr lang="en-US" b="true" sz="5000">
                <a:solidFill>
                  <a:srgbClr val="EB7621"/>
                </a:solidFill>
                <a:latin typeface="Agrandir Bold"/>
                <a:ea typeface="Agrandir Bold"/>
                <a:cs typeface="Agrandir Bold"/>
                <a:sym typeface="Agrandir Bold"/>
              </a:rPr>
              <a:t>A BEHAVIOR</a:t>
            </a:r>
            <a:r>
              <a:rPr lang="en-US" b="true" sz="500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-LOCKED FITNESS         GAMING PLATFORM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85659" y="1664774"/>
            <a:ext cx="4358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India’s fitness-tech + mobile gaming intersection represents a multi-million dollar early-stage opportunity.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5659" y="346164"/>
            <a:ext cx="3664014" cy="1289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9"/>
              </a:lnSpc>
            </a:pPr>
            <a:r>
              <a:rPr lang="en-US" sz="6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$150M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5659" y="3921029"/>
            <a:ext cx="4257784" cy="222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b="true" sz="2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 </a:t>
            </a:r>
            <a:r>
              <a:rPr lang="en-US" b="true" sz="2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Urban users spend on:</a:t>
            </a:r>
          </a:p>
          <a:p>
            <a:pPr algn="l" marL="511557" indent="-255778" lvl="1">
              <a:lnSpc>
                <a:spcPts val="4028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Performance tracking</a:t>
            </a:r>
          </a:p>
          <a:p>
            <a:pPr algn="l" marL="511557" indent="-255778" lvl="1">
              <a:lnSpc>
                <a:spcPts val="4028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Social competition</a:t>
            </a:r>
          </a:p>
          <a:p>
            <a:pPr algn="l" marL="511557" indent="-255778" lvl="1">
              <a:lnSpc>
                <a:spcPts val="4028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Digital upgrades</a:t>
            </a:r>
          </a:p>
          <a:p>
            <a:pPr algn="l" marL="511557" indent="-255778" lvl="1">
              <a:lnSpc>
                <a:spcPts val="4028"/>
              </a:lnSpc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Gamified engagement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38832" y="3844829"/>
            <a:ext cx="5700445" cy="74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4"/>
              </a:lnSpc>
            </a:pPr>
            <a:r>
              <a:rPr lang="en-US" sz="236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Territory decays without activity.</a:t>
            </a:r>
          </a:p>
          <a:p>
            <a:pPr algn="l">
              <a:lnSpc>
                <a:spcPts val="2914"/>
              </a:lnSpc>
            </a:pPr>
            <a:r>
              <a:rPr lang="en-US" sz="236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Loss aversion reinforces habit formation.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38832" y="5677974"/>
            <a:ext cx="6467594" cy="74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"/>
              </a:lnSpc>
            </a:pPr>
            <a:r>
              <a:rPr lang="en-US" sz="236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Clans and city wars create competitive density.</a:t>
            </a:r>
          </a:p>
          <a:p>
            <a:pPr algn="ctr">
              <a:lnSpc>
                <a:spcPts val="2914"/>
              </a:lnSpc>
            </a:pPr>
            <a:r>
              <a:rPr lang="en-US" sz="236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More users in a city = higher engagement loops.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38832" y="7790952"/>
            <a:ext cx="7299066" cy="110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4"/>
              </a:lnSpc>
            </a:pPr>
            <a:r>
              <a:rPr lang="en-US" sz="236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Progression is earned through running. Revenue comes from cosmetics, battle passes, and sponsored territory events — not pay-to-win mechanics.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307555"/>
            <a:ext cx="18288000" cy="0"/>
          </a:xfrm>
          <a:prstGeom prst="line">
            <a:avLst/>
          </a:prstGeom>
          <a:ln cap="flat" w="9525">
            <a:solidFill>
              <a:srgbClr val="EB762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948742" y="2731493"/>
            <a:ext cx="8478758" cy="2877543"/>
            <a:chOff x="0" y="0"/>
            <a:chExt cx="11305011" cy="383672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734107" cy="3836724"/>
              <a:chOff x="0" y="0"/>
              <a:chExt cx="1149465" cy="93157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465" cy="931576"/>
              </a:xfrm>
              <a:custGeom>
                <a:avLst/>
                <a:gdLst/>
                <a:ahLst/>
                <a:cxnLst/>
                <a:rect r="r" b="b" t="t" l="l"/>
                <a:pathLst>
                  <a:path h="931576" w="1149465">
                    <a:moveTo>
                      <a:pt x="54991" y="0"/>
                    </a:moveTo>
                    <a:lnTo>
                      <a:pt x="1094474" y="0"/>
                    </a:lnTo>
                    <a:cubicBezTo>
                      <a:pt x="1124844" y="0"/>
                      <a:pt x="1149465" y="24620"/>
                      <a:pt x="1149465" y="54991"/>
                    </a:cubicBezTo>
                    <a:lnTo>
                      <a:pt x="1149465" y="876585"/>
                    </a:lnTo>
                    <a:cubicBezTo>
                      <a:pt x="1149465" y="906955"/>
                      <a:pt x="1124844" y="931576"/>
                      <a:pt x="1094474" y="931576"/>
                    </a:cubicBezTo>
                    <a:lnTo>
                      <a:pt x="54991" y="931576"/>
                    </a:lnTo>
                    <a:cubicBezTo>
                      <a:pt x="40406" y="931576"/>
                      <a:pt x="26419" y="925782"/>
                      <a:pt x="16106" y="915469"/>
                    </a:cubicBezTo>
                    <a:cubicBezTo>
                      <a:pt x="5794" y="905156"/>
                      <a:pt x="0" y="891169"/>
                      <a:pt x="0" y="876585"/>
                    </a:cubicBezTo>
                    <a:lnTo>
                      <a:pt x="0" y="54991"/>
                    </a:lnTo>
                    <a:cubicBezTo>
                      <a:pt x="0" y="24620"/>
                      <a:pt x="24620" y="0"/>
                      <a:pt x="54991" y="0"/>
                    </a:cubicBezTo>
                    <a:close/>
                  </a:path>
                </a:pathLst>
              </a:custGeom>
              <a:solidFill>
                <a:srgbClr val="EB7621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149465" cy="9601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040416" y="0"/>
              <a:ext cx="5264595" cy="3836724"/>
              <a:chOff x="0" y="0"/>
              <a:chExt cx="1278270" cy="93157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78270" cy="931576"/>
              </a:xfrm>
              <a:custGeom>
                <a:avLst/>
                <a:gdLst/>
                <a:ahLst/>
                <a:cxnLst/>
                <a:rect r="r" b="b" t="t" l="l"/>
                <a:pathLst>
                  <a:path h="931576" w="1278270">
                    <a:moveTo>
                      <a:pt x="49449" y="0"/>
                    </a:moveTo>
                    <a:lnTo>
                      <a:pt x="1228820" y="0"/>
                    </a:lnTo>
                    <a:cubicBezTo>
                      <a:pt x="1256130" y="0"/>
                      <a:pt x="1278270" y="22139"/>
                      <a:pt x="1278270" y="49449"/>
                    </a:cubicBezTo>
                    <a:lnTo>
                      <a:pt x="1278270" y="882126"/>
                    </a:lnTo>
                    <a:cubicBezTo>
                      <a:pt x="1278270" y="909436"/>
                      <a:pt x="1256130" y="931576"/>
                      <a:pt x="1228820" y="931576"/>
                    </a:cubicBezTo>
                    <a:lnTo>
                      <a:pt x="49449" y="931576"/>
                    </a:lnTo>
                    <a:cubicBezTo>
                      <a:pt x="36335" y="931576"/>
                      <a:pt x="23757" y="926366"/>
                      <a:pt x="14483" y="917092"/>
                    </a:cubicBezTo>
                    <a:cubicBezTo>
                      <a:pt x="5210" y="907819"/>
                      <a:pt x="0" y="895241"/>
                      <a:pt x="0" y="882126"/>
                    </a:cubicBezTo>
                    <a:lnTo>
                      <a:pt x="0" y="49449"/>
                    </a:lnTo>
                    <a:cubicBezTo>
                      <a:pt x="0" y="22139"/>
                      <a:pt x="22139" y="0"/>
                      <a:pt x="49449" y="0"/>
                    </a:cubicBezTo>
                    <a:close/>
                  </a:path>
                </a:pathLst>
              </a:custGeom>
              <a:solidFill>
                <a:srgbClr val="EB762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1278270" cy="9601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406493" y="78637"/>
              <a:ext cx="1998106" cy="474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0"/>
                </a:lnSpc>
              </a:pPr>
              <a:r>
                <a:rPr lang="en-US" sz="1871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What Is Built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342413" y="78637"/>
              <a:ext cx="2041189" cy="474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0"/>
                </a:lnSpc>
              </a:pPr>
              <a:r>
                <a:rPr lang="en-US" sz="1871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What Is Next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040416" y="805471"/>
              <a:ext cx="5113804" cy="2623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03977" indent="-201989" lvl="1">
                <a:lnSpc>
                  <a:spcPts val="3180"/>
                </a:lnSpc>
                <a:buAutoNum type="arabicPeriod" startAt="1"/>
              </a:pPr>
              <a:r>
                <a:rPr lang="en-US" sz="187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Backend game engine development</a:t>
              </a:r>
            </a:p>
            <a:p>
              <a:pPr algn="l" marL="403977" indent="-201989" lvl="1">
                <a:lnSpc>
                  <a:spcPts val="3180"/>
                </a:lnSpc>
                <a:buAutoNum type="arabicPeriod" startAt="1"/>
              </a:pPr>
              <a:r>
                <a:rPr lang="en-US" sz="187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GPS-based grid implementation</a:t>
              </a:r>
            </a:p>
            <a:p>
              <a:pPr algn="l" marL="403977" indent="-201989" lvl="1">
                <a:lnSpc>
                  <a:spcPts val="3180"/>
                </a:lnSpc>
                <a:buAutoNum type="arabicPeriod" startAt="1"/>
              </a:pPr>
              <a:r>
                <a:rPr lang="en-US" sz="187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Closed beta launch (City 1)</a:t>
              </a:r>
            </a:p>
            <a:p>
              <a:pPr algn="l" marL="403977" indent="-201989" lvl="1">
                <a:lnSpc>
                  <a:spcPts val="3180"/>
                </a:lnSpc>
                <a:buAutoNum type="arabicPeriod" startAt="1"/>
              </a:pPr>
              <a:r>
                <a:rPr lang="en-US" sz="187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Retention testing &amp; iteration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6603" y="805471"/>
              <a:ext cx="4864023" cy="2623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03977" indent="-201989" lvl="1">
                <a:lnSpc>
                  <a:spcPts val="3180"/>
                </a:lnSpc>
                <a:buAutoNum type="arabicPeriod" startAt="1"/>
              </a:pPr>
              <a:r>
                <a:rPr lang="en-US" sz="187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Complete UI prototype</a:t>
              </a:r>
            </a:p>
            <a:p>
              <a:pPr algn="l" marL="403977" indent="-201989" lvl="1">
                <a:lnSpc>
                  <a:spcPts val="3180"/>
                </a:lnSpc>
                <a:buAutoNum type="arabicPeriod" startAt="1"/>
              </a:pPr>
              <a:r>
                <a:rPr lang="en-US" sz="187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Core gameplay logic framework</a:t>
              </a:r>
            </a:p>
            <a:p>
              <a:pPr algn="l" marL="403977" indent="-201989" lvl="1">
                <a:lnSpc>
                  <a:spcPts val="3180"/>
                </a:lnSpc>
                <a:buAutoNum type="arabicPeriod" startAt="1"/>
              </a:pPr>
              <a:r>
                <a:rPr lang="en-US" sz="187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Retention loop architecture</a:t>
              </a:r>
            </a:p>
            <a:p>
              <a:pPr algn="l" marL="403977" indent="-201989" lvl="1">
                <a:lnSpc>
                  <a:spcPts val="3180"/>
                </a:lnSpc>
                <a:buAutoNum type="arabicPeriod" startAt="1"/>
              </a:pPr>
              <a:r>
                <a:rPr lang="en-US" sz="187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Revenue model blueprint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5890617"/>
            <a:ext cx="7388267" cy="4751978"/>
          </a:xfrm>
          <a:custGeom>
            <a:avLst/>
            <a:gdLst/>
            <a:ahLst/>
            <a:cxnLst/>
            <a:rect r="r" b="b" t="t" l="l"/>
            <a:pathLst>
              <a:path h="4751978" w="7388267">
                <a:moveTo>
                  <a:pt x="0" y="0"/>
                </a:moveTo>
                <a:lnTo>
                  <a:pt x="7388267" y="0"/>
                </a:lnTo>
                <a:lnTo>
                  <a:pt x="7388267" y="4751979"/>
                </a:lnTo>
                <a:lnTo>
                  <a:pt x="0" y="4751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87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73583" y="230912"/>
            <a:ext cx="15028337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4"/>
              </a:lnSpc>
            </a:pPr>
            <a:r>
              <a:rPr lang="en-US" sz="5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PRODUCT / SERVICE (CURRENT STAGE)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17211" y="1451965"/>
            <a:ext cx="11349461" cy="79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b="true" sz="3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STAGE: VALIDATED CONCEPT + DESIGNED MVP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2812" y="2626718"/>
            <a:ext cx="6663101" cy="312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b="true" sz="1900">
                <a:solidFill>
                  <a:srgbClr val="C15137"/>
                </a:solidFill>
                <a:latin typeface="Roboto Bold"/>
                <a:ea typeface="Roboto Bold"/>
                <a:cs typeface="Roboto Bold"/>
                <a:sym typeface="Roboto Bold"/>
              </a:rPr>
              <a:t>Run</a:t>
            </a:r>
            <a:r>
              <a:rPr lang="en-US" b="true" sz="1900">
                <a:solidFill>
                  <a:srgbClr val="EB7621"/>
                </a:solidFill>
                <a:latin typeface="Roboto Bold"/>
                <a:ea typeface="Roboto Bold"/>
                <a:cs typeface="Roboto Bold"/>
                <a:sym typeface="Roboto Bold"/>
              </a:rPr>
              <a:t>Realm</a:t>
            </a:r>
            <a:r>
              <a:rPr lang="en-US" b="true" sz="19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has completed problem validation and product-market hypothesis testing within the target demographic (18–35, Tier 1 &amp; 2 India).</a:t>
            </a: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have:</a:t>
            </a: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• Defined core game mechanics (territory, decay, clan system)</a:t>
            </a: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Designed full mobile UI/UX flows</a:t>
            </a: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Structured monetization framework</a:t>
            </a:r>
          </a:p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Identified scalable city-based rollout model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989850" y="8988850"/>
            <a:ext cx="1298150" cy="1298150"/>
          </a:xfrm>
          <a:custGeom>
            <a:avLst/>
            <a:gdLst/>
            <a:ahLst/>
            <a:cxnLst/>
            <a:rect r="r" b="b" t="t" l="l"/>
            <a:pathLst>
              <a:path h="1298150" w="1298150">
                <a:moveTo>
                  <a:pt x="0" y="0"/>
                </a:moveTo>
                <a:lnTo>
                  <a:pt x="1298150" y="0"/>
                </a:lnTo>
                <a:lnTo>
                  <a:pt x="1298150" y="1298150"/>
                </a:lnTo>
                <a:lnTo>
                  <a:pt x="0" y="129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825167" y="6066236"/>
            <a:ext cx="9601584" cy="363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4"/>
              </a:lnSpc>
              <a:spcBef>
                <a:spcPct val="0"/>
              </a:spcBef>
            </a:pP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b="true" sz="23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global fitness app market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projected to surpass </a:t>
            </a:r>
            <a:r>
              <a:rPr lang="en-US" b="true" sz="2369">
                <a:solidFill>
                  <a:srgbClr val="EB7621"/>
                </a:solidFill>
                <a:latin typeface="Roboto Bold"/>
                <a:ea typeface="Roboto Bold"/>
                <a:cs typeface="Roboto Bold"/>
                <a:sym typeface="Roboto Bold"/>
              </a:rPr>
              <a:t>$30B by 2030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growing at </a:t>
            </a:r>
            <a:r>
              <a:rPr lang="en-US" b="true" sz="2369">
                <a:solidFill>
                  <a:srgbClr val="EB7621"/>
                </a:solidFill>
                <a:latin typeface="Roboto Bold"/>
                <a:ea typeface="Roboto Bold"/>
                <a:cs typeface="Roboto Bold"/>
                <a:sym typeface="Roboto Bold"/>
              </a:rPr>
              <a:t>~17% CAGR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while the </a:t>
            </a:r>
            <a:r>
              <a:rPr lang="en-US" b="true" sz="23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mobile gaming industry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already exceeds </a:t>
            </a:r>
            <a:r>
              <a:rPr lang="en-US" b="true" sz="2369">
                <a:solidFill>
                  <a:srgbClr val="EB7621"/>
                </a:solidFill>
                <a:latin typeface="Roboto Bold"/>
                <a:ea typeface="Roboto Bold"/>
                <a:cs typeface="Roboto Bold"/>
                <a:sym typeface="Roboto Bold"/>
              </a:rPr>
              <a:t>$180B annually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Despite strong demand, fitness apps experience </a:t>
            </a:r>
            <a:r>
              <a:rPr lang="en-US" b="true" sz="2369">
                <a:solidFill>
                  <a:srgbClr val="EB7621"/>
                </a:solidFill>
                <a:latin typeface="Roboto Bold"/>
                <a:ea typeface="Roboto Bold"/>
                <a:cs typeface="Roboto Bold"/>
                <a:sym typeface="Roboto Bold"/>
              </a:rPr>
              <a:t>70–80% user churn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within the first 90 days, significantly limiting LTV.</a:t>
            </a:r>
          </a:p>
          <a:p>
            <a:pPr algn="l">
              <a:lnSpc>
                <a:spcPts val="2914"/>
              </a:lnSpc>
              <a:spcBef>
                <a:spcPct val="0"/>
              </a:spcBef>
            </a:pP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There are an estimated </a:t>
            </a:r>
            <a:r>
              <a:rPr lang="en-US" b="true" sz="2369">
                <a:solidFill>
                  <a:srgbClr val="EB7621"/>
                </a:solidFill>
                <a:latin typeface="Roboto Bold"/>
                <a:ea typeface="Roboto Bold"/>
                <a:cs typeface="Roboto Bold"/>
                <a:sym typeface="Roboto Bold"/>
              </a:rPr>
              <a:t>200M+ active runners globally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with approximately </a:t>
            </a:r>
            <a:r>
              <a:rPr lang="en-US" b="true" sz="2369">
                <a:solidFill>
                  <a:srgbClr val="EB7621"/>
                </a:solidFill>
                <a:latin typeface="Roboto Bold"/>
                <a:ea typeface="Roboto Bold"/>
                <a:cs typeface="Roboto Bold"/>
                <a:sym typeface="Roboto Bold"/>
              </a:rPr>
              <a:t>50M digitally engaged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through tracking platforms and wearables. This digitally active cohort represents a monetizable intersection of fitness and gaming behavior, where structured gamification can materially</a:t>
            </a:r>
            <a:r>
              <a:rPr lang="en-US" b="true" sz="23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improve retention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b="true" sz="23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ARPU expansion</a:t>
            </a:r>
            <a:r>
              <a:rPr lang="en-US" sz="236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911" y="1405633"/>
            <a:ext cx="18288000" cy="0"/>
          </a:xfrm>
          <a:prstGeom prst="line">
            <a:avLst/>
          </a:prstGeom>
          <a:ln cap="flat" w="9525">
            <a:solidFill>
              <a:srgbClr val="EB762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509365" y="1644971"/>
            <a:ext cx="3119526" cy="4581820"/>
            <a:chOff x="0" y="0"/>
            <a:chExt cx="483296" cy="7098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3296" cy="709844"/>
            </a:xfrm>
            <a:custGeom>
              <a:avLst/>
              <a:gdLst/>
              <a:ahLst/>
              <a:cxnLst/>
              <a:rect r="r" b="b" t="t" l="l"/>
              <a:pathLst>
                <a:path h="709844" w="483296">
                  <a:moveTo>
                    <a:pt x="57081" y="0"/>
                  </a:moveTo>
                  <a:lnTo>
                    <a:pt x="426216" y="0"/>
                  </a:lnTo>
                  <a:cubicBezTo>
                    <a:pt x="457740" y="0"/>
                    <a:pt x="483296" y="25556"/>
                    <a:pt x="483296" y="57081"/>
                  </a:cubicBezTo>
                  <a:lnTo>
                    <a:pt x="483296" y="652763"/>
                  </a:lnTo>
                  <a:cubicBezTo>
                    <a:pt x="483296" y="684288"/>
                    <a:pt x="457740" y="709844"/>
                    <a:pt x="426216" y="709844"/>
                  </a:cubicBezTo>
                  <a:lnTo>
                    <a:pt x="57081" y="709844"/>
                  </a:lnTo>
                  <a:cubicBezTo>
                    <a:pt x="25556" y="709844"/>
                    <a:pt x="0" y="684288"/>
                    <a:pt x="0" y="652763"/>
                  </a:cubicBezTo>
                  <a:lnTo>
                    <a:pt x="0" y="57081"/>
                  </a:lnTo>
                  <a:cubicBezTo>
                    <a:pt x="0" y="25556"/>
                    <a:pt x="25556" y="0"/>
                    <a:pt x="5708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95" r="0" b="-109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939236" y="3651528"/>
            <a:ext cx="3207242" cy="5337322"/>
            <a:chOff x="0" y="0"/>
            <a:chExt cx="483296" cy="80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296" cy="804276"/>
            </a:xfrm>
            <a:custGeom>
              <a:avLst/>
              <a:gdLst/>
              <a:ahLst/>
              <a:cxnLst/>
              <a:rect r="r" b="b" t="t" l="l"/>
              <a:pathLst>
                <a:path h="804276" w="483296">
                  <a:moveTo>
                    <a:pt x="55519" y="0"/>
                  </a:moveTo>
                  <a:lnTo>
                    <a:pt x="427777" y="0"/>
                  </a:lnTo>
                  <a:cubicBezTo>
                    <a:pt x="458439" y="0"/>
                    <a:pt x="483296" y="24857"/>
                    <a:pt x="483296" y="55519"/>
                  </a:cubicBezTo>
                  <a:lnTo>
                    <a:pt x="483296" y="748757"/>
                  </a:lnTo>
                  <a:cubicBezTo>
                    <a:pt x="483296" y="779419"/>
                    <a:pt x="458439" y="804276"/>
                    <a:pt x="427777" y="804276"/>
                  </a:cubicBezTo>
                  <a:lnTo>
                    <a:pt x="55519" y="804276"/>
                  </a:lnTo>
                  <a:cubicBezTo>
                    <a:pt x="24857" y="804276"/>
                    <a:pt x="0" y="779419"/>
                    <a:pt x="0" y="748757"/>
                  </a:cubicBezTo>
                  <a:lnTo>
                    <a:pt x="0" y="55519"/>
                  </a:lnTo>
                  <a:cubicBezTo>
                    <a:pt x="0" y="24857"/>
                    <a:pt x="24857" y="0"/>
                    <a:pt x="55519" y="0"/>
                  </a:cubicBezTo>
                  <a:close/>
                </a:path>
              </a:pathLst>
            </a:custGeom>
            <a:blipFill>
              <a:blip r:embed="rId3"/>
              <a:stretch>
                <a:fillRect l="-5436" t="0" r="-543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989850" y="8988850"/>
            <a:ext cx="1298150" cy="1298150"/>
          </a:xfrm>
          <a:custGeom>
            <a:avLst/>
            <a:gdLst/>
            <a:ahLst/>
            <a:cxnLst/>
            <a:rect r="r" b="b" t="t" l="l"/>
            <a:pathLst>
              <a:path h="1298150" w="1298150">
                <a:moveTo>
                  <a:pt x="0" y="0"/>
                </a:moveTo>
                <a:lnTo>
                  <a:pt x="1298150" y="0"/>
                </a:lnTo>
                <a:lnTo>
                  <a:pt x="1298150" y="1298150"/>
                </a:lnTo>
                <a:lnTo>
                  <a:pt x="0" y="1298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50831" y="1644971"/>
            <a:ext cx="4799614" cy="773938"/>
          </a:xfrm>
          <a:custGeom>
            <a:avLst/>
            <a:gdLst/>
            <a:ahLst/>
            <a:cxnLst/>
            <a:rect r="r" b="b" t="t" l="l"/>
            <a:pathLst>
              <a:path h="773938" w="4799614">
                <a:moveTo>
                  <a:pt x="0" y="0"/>
                </a:moveTo>
                <a:lnTo>
                  <a:pt x="4799614" y="0"/>
                </a:lnTo>
                <a:lnTo>
                  <a:pt x="4799614" y="773938"/>
                </a:lnTo>
                <a:lnTo>
                  <a:pt x="0" y="773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1659" y="263135"/>
            <a:ext cx="16174039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4"/>
              </a:lnSpc>
            </a:pPr>
            <a:r>
              <a:rPr lang="en-US" sz="5299" b="true">
                <a:solidFill>
                  <a:srgbClr val="EB7621"/>
                </a:solidFill>
                <a:latin typeface="Agrandir Bold"/>
                <a:ea typeface="Agrandir Bold"/>
                <a:cs typeface="Agrandir Bold"/>
                <a:sym typeface="Agrandir Bold"/>
              </a:rPr>
              <a:t>FREEMIUM + SOCIAL </a:t>
            </a:r>
            <a:r>
              <a:rPr lang="en-US" sz="5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GAMING MONETIZATION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11659" y="1761799"/>
            <a:ext cx="6444038" cy="4464992"/>
            <a:chOff x="0" y="0"/>
            <a:chExt cx="8592050" cy="595332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23825"/>
              <a:ext cx="8592050" cy="624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34"/>
                </a:lnSpc>
              </a:pPr>
              <a:r>
                <a:rPr lang="en-US" sz="249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Battle Pass (₹199/month)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65687"/>
              <a:ext cx="7277181" cy="5187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• Exclusive territory skins &amp; seasonal themes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• Advanced performance analytics &amp; heatmaps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• Clan progression boosts &amp; private war access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• Early access to new features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→</a:t>
              </a:r>
              <a:r>
                <a:rPr lang="en-US" sz="2066" b="true">
                  <a:solidFill>
                    <a:srgbClr val="73737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Recurring revenue layer built on engaged users</a:t>
              </a:r>
            </a:p>
            <a:p>
              <a:pPr algn="l">
                <a:lnSpc>
                  <a:spcPts val="351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550412" y="6098515"/>
            <a:ext cx="5198776" cy="838303"/>
          </a:xfrm>
          <a:custGeom>
            <a:avLst/>
            <a:gdLst/>
            <a:ahLst/>
            <a:cxnLst/>
            <a:rect r="r" b="b" t="t" l="l"/>
            <a:pathLst>
              <a:path h="838303" w="5198776">
                <a:moveTo>
                  <a:pt x="0" y="0"/>
                </a:moveTo>
                <a:lnTo>
                  <a:pt x="5198776" y="0"/>
                </a:lnTo>
                <a:lnTo>
                  <a:pt x="5198776" y="838303"/>
                </a:lnTo>
                <a:lnTo>
                  <a:pt x="0" y="8383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50472" y="6226792"/>
            <a:ext cx="6444038" cy="3589160"/>
            <a:chOff x="0" y="0"/>
            <a:chExt cx="8592050" cy="478554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23825"/>
              <a:ext cx="8592050" cy="624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34"/>
                </a:lnSpc>
              </a:pPr>
              <a:r>
                <a:rPr lang="en-US" sz="249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Sponsored Territory Events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65687"/>
              <a:ext cx="7277181" cy="4019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• Brand-sponsored city conquest campaigns</a:t>
              </a:r>
            </a:p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• Sports &amp; fitness brand collaborations</a:t>
              </a:r>
            </a:p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• Sponsored landmarks &amp; reward zones</a:t>
              </a:r>
            </a:p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• Event-based prize pools</a:t>
              </a:r>
            </a:p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→ Location-based brand integration</a:t>
              </a:r>
            </a:p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→ Engagement + advertising hybrid model</a:t>
              </a:r>
            </a:p>
            <a:p>
              <a:pPr algn="l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772289" y="1619125"/>
            <a:ext cx="5198776" cy="838303"/>
          </a:xfrm>
          <a:custGeom>
            <a:avLst/>
            <a:gdLst/>
            <a:ahLst/>
            <a:cxnLst/>
            <a:rect r="r" b="b" t="t" l="l"/>
            <a:pathLst>
              <a:path h="838303" w="5198776">
                <a:moveTo>
                  <a:pt x="0" y="0"/>
                </a:moveTo>
                <a:lnTo>
                  <a:pt x="5198776" y="0"/>
                </a:lnTo>
                <a:lnTo>
                  <a:pt x="5198776" y="838303"/>
                </a:lnTo>
                <a:lnTo>
                  <a:pt x="0" y="8383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749217" y="1761799"/>
            <a:ext cx="5303389" cy="4464992"/>
            <a:chOff x="0" y="0"/>
            <a:chExt cx="7071185" cy="595332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23825"/>
              <a:ext cx="6329811" cy="624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34"/>
                </a:lnSpc>
              </a:pPr>
              <a:r>
                <a:rPr lang="en-US" sz="249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Cosmetic Microtransactions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65687"/>
              <a:ext cx="7071185" cy="5187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• Custom map themes (Urban, Terrain,                    Satellite variants)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• Kingdom style upgrades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• Territory border effects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• Avatar customization &amp; badges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→ </a:t>
              </a:r>
              <a:r>
                <a:rPr lang="en-US" sz="2066" b="true">
                  <a:solidFill>
                    <a:srgbClr val="73737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High-margin digital goods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→ </a:t>
              </a:r>
              <a:r>
                <a:rPr lang="en-US" sz="2066" b="true">
                  <a:solidFill>
                    <a:srgbClr val="73737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Non pay-to-win</a:t>
              </a:r>
            </a:p>
            <a:p>
              <a:pPr algn="l">
                <a:lnSpc>
                  <a:spcPts val="3512"/>
                </a:lnSpc>
              </a:pPr>
              <a:r>
                <a:rPr lang="en-US" sz="2066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→</a:t>
              </a:r>
              <a:r>
                <a:rPr lang="en-US" sz="2066" b="true">
                  <a:solidFill>
                    <a:srgbClr val="737373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Identity-driven purchases</a:t>
              </a:r>
            </a:p>
            <a:p>
              <a:pPr algn="l">
                <a:lnSpc>
                  <a:spcPts val="3512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805379" y="5989610"/>
            <a:ext cx="5426152" cy="874967"/>
          </a:xfrm>
          <a:custGeom>
            <a:avLst/>
            <a:gdLst/>
            <a:ahLst/>
            <a:cxnLst/>
            <a:rect r="r" b="b" t="t" l="l"/>
            <a:pathLst>
              <a:path h="874967" w="5426152">
                <a:moveTo>
                  <a:pt x="0" y="0"/>
                </a:moveTo>
                <a:lnTo>
                  <a:pt x="5426152" y="0"/>
                </a:lnTo>
                <a:lnTo>
                  <a:pt x="5426152" y="874967"/>
                </a:lnTo>
                <a:lnTo>
                  <a:pt x="0" y="874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749217" y="6182423"/>
            <a:ext cx="5760148" cy="3151010"/>
            <a:chOff x="0" y="0"/>
            <a:chExt cx="7680197" cy="420134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23825"/>
              <a:ext cx="7680197" cy="624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34"/>
                </a:lnSpc>
              </a:pPr>
              <a:r>
                <a:rPr lang="en-US" sz="249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Corporate Wellness (Phase 2)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65687"/>
              <a:ext cx="5179898" cy="3435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• Private company clans       </a:t>
              </a:r>
            </a:p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• Team fitness competitions &amp; leaderboards.   </a:t>
              </a:r>
            </a:p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→ B2B expansion layer</a:t>
              </a:r>
            </a:p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→ Higher ARPU segment</a:t>
              </a:r>
            </a:p>
            <a:p>
              <a:pPr algn="l">
                <a:lnSpc>
                  <a:spcPts val="3500"/>
                </a:lnSpc>
              </a:pP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→ Scalable across metro cities</a:t>
              </a:r>
              <a:r>
                <a:rPr lang="en-US" sz="2058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795384" y="6851093"/>
            <a:ext cx="1857832" cy="198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"/>
              </a:lnSpc>
              <a:spcBef>
                <a:spcPct val="0"/>
              </a:spcBef>
            </a:pPr>
            <a:r>
              <a:rPr lang="en-US" b="true" sz="1549" spc="4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High retention →</a:t>
            </a:r>
            <a:r>
              <a:rPr lang="en-US" b="true" sz="1549" spc="48">
                <a:solidFill>
                  <a:srgbClr val="C15137"/>
                </a:solidFill>
                <a:latin typeface="Roboto Bold"/>
                <a:ea typeface="Roboto Bold"/>
                <a:cs typeface="Roboto Bold"/>
                <a:sym typeface="Roboto Bold"/>
              </a:rPr>
              <a:t> Higher LTV</a:t>
            </a:r>
          </a:p>
          <a:p>
            <a:pPr algn="ctr">
              <a:lnSpc>
                <a:spcPts val="2634"/>
              </a:lnSpc>
              <a:spcBef>
                <a:spcPct val="0"/>
              </a:spcBef>
            </a:pPr>
            <a:r>
              <a:rPr lang="en-US" b="true" sz="1549" spc="4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Engagement-first monetization →</a:t>
            </a:r>
            <a:r>
              <a:rPr lang="en-US" b="true" sz="1549" spc="48">
                <a:solidFill>
                  <a:srgbClr val="C15137"/>
                </a:solidFill>
                <a:latin typeface="Roboto Bold"/>
                <a:ea typeface="Roboto Bold"/>
                <a:cs typeface="Roboto Bold"/>
                <a:sym typeface="Roboto Bold"/>
              </a:rPr>
              <a:t> Sustainable margins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307555"/>
            <a:ext cx="18288000" cy="0"/>
          </a:xfrm>
          <a:prstGeom prst="line">
            <a:avLst/>
          </a:prstGeom>
          <a:ln cap="flat" w="9525">
            <a:solidFill>
              <a:srgbClr val="EB762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71941" y="2961668"/>
            <a:ext cx="4898777" cy="47625"/>
            <a:chOff x="0" y="0"/>
            <a:chExt cx="1290213" cy="125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0213" cy="12543"/>
            </a:xfrm>
            <a:custGeom>
              <a:avLst/>
              <a:gdLst/>
              <a:ahLst/>
              <a:cxnLst/>
              <a:rect r="r" b="b" t="t" l="l"/>
              <a:pathLst>
                <a:path h="12543" w="1290213">
                  <a:moveTo>
                    <a:pt x="6272" y="0"/>
                  </a:moveTo>
                  <a:lnTo>
                    <a:pt x="1283941" y="0"/>
                  </a:lnTo>
                  <a:cubicBezTo>
                    <a:pt x="1285605" y="0"/>
                    <a:pt x="1287200" y="661"/>
                    <a:pt x="1288376" y="1837"/>
                  </a:cubicBezTo>
                  <a:cubicBezTo>
                    <a:pt x="1289552" y="3013"/>
                    <a:pt x="1290213" y="4608"/>
                    <a:pt x="1290213" y="6272"/>
                  </a:cubicBezTo>
                  <a:lnTo>
                    <a:pt x="1290213" y="6272"/>
                  </a:lnTo>
                  <a:cubicBezTo>
                    <a:pt x="1290213" y="7935"/>
                    <a:pt x="1289552" y="9530"/>
                    <a:pt x="1288376" y="10706"/>
                  </a:cubicBezTo>
                  <a:cubicBezTo>
                    <a:pt x="1287200" y="11882"/>
                    <a:pt x="1285605" y="12543"/>
                    <a:pt x="1283941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EB762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902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89850" y="8988850"/>
            <a:ext cx="1298150" cy="1298150"/>
          </a:xfrm>
          <a:custGeom>
            <a:avLst/>
            <a:gdLst/>
            <a:ahLst/>
            <a:cxnLst/>
            <a:rect r="r" b="b" t="t" l="l"/>
            <a:pathLst>
              <a:path h="1298150" w="1298150">
                <a:moveTo>
                  <a:pt x="0" y="0"/>
                </a:moveTo>
                <a:lnTo>
                  <a:pt x="1298150" y="0"/>
                </a:lnTo>
                <a:lnTo>
                  <a:pt x="1298150" y="1298150"/>
                </a:lnTo>
                <a:lnTo>
                  <a:pt x="0" y="1298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67479" y="2209752"/>
            <a:ext cx="3142417" cy="75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  <a:spcBef>
                <a:spcPct val="0"/>
              </a:spcBef>
            </a:pPr>
            <a:r>
              <a:rPr lang="en-US" b="true" sz="375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For the Market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384185" y="2961668"/>
            <a:ext cx="4898777" cy="47625"/>
            <a:chOff x="0" y="0"/>
            <a:chExt cx="1290213" cy="12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0213" cy="12543"/>
            </a:xfrm>
            <a:custGeom>
              <a:avLst/>
              <a:gdLst/>
              <a:ahLst/>
              <a:cxnLst/>
              <a:rect r="r" b="b" t="t" l="l"/>
              <a:pathLst>
                <a:path h="12543" w="1290213">
                  <a:moveTo>
                    <a:pt x="6272" y="0"/>
                  </a:moveTo>
                  <a:lnTo>
                    <a:pt x="1283941" y="0"/>
                  </a:lnTo>
                  <a:cubicBezTo>
                    <a:pt x="1285605" y="0"/>
                    <a:pt x="1287200" y="661"/>
                    <a:pt x="1288376" y="1837"/>
                  </a:cubicBezTo>
                  <a:cubicBezTo>
                    <a:pt x="1289552" y="3013"/>
                    <a:pt x="1290213" y="4608"/>
                    <a:pt x="1290213" y="6272"/>
                  </a:cubicBezTo>
                  <a:lnTo>
                    <a:pt x="1290213" y="6272"/>
                  </a:lnTo>
                  <a:cubicBezTo>
                    <a:pt x="1290213" y="7935"/>
                    <a:pt x="1289552" y="9530"/>
                    <a:pt x="1288376" y="10706"/>
                  </a:cubicBezTo>
                  <a:cubicBezTo>
                    <a:pt x="1287200" y="11882"/>
                    <a:pt x="1285605" y="12543"/>
                    <a:pt x="1283941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EB762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902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265833" y="3009293"/>
            <a:ext cx="6282598" cy="4188398"/>
          </a:xfrm>
          <a:custGeom>
            <a:avLst/>
            <a:gdLst/>
            <a:ahLst/>
            <a:cxnLst/>
            <a:rect r="r" b="b" t="t" l="l"/>
            <a:pathLst>
              <a:path h="4188398" w="6282598">
                <a:moveTo>
                  <a:pt x="0" y="0"/>
                </a:moveTo>
                <a:lnTo>
                  <a:pt x="6282598" y="0"/>
                </a:lnTo>
                <a:lnTo>
                  <a:pt x="6282598" y="4188398"/>
                </a:lnTo>
                <a:lnTo>
                  <a:pt x="0" y="4188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89345" y="3085493"/>
            <a:ext cx="5590790" cy="39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960"/>
              </a:lnSpc>
              <a:buAutoNum type="arabicPeriod" startAt="1"/>
            </a:pPr>
            <a:r>
              <a:rPr lang="en-US" sz="2000" spc="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Structurally reduces fitness app churn</a:t>
            </a:r>
          </a:p>
          <a:p>
            <a:pPr algn="l" marL="431801" indent="-215900" lvl="1">
              <a:lnSpc>
                <a:spcPts val="3960"/>
              </a:lnSpc>
              <a:buAutoNum type="arabicPeriod" startAt="1"/>
            </a:pPr>
            <a:r>
              <a:rPr lang="en-US" sz="2000" spc="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Increases retention through embedded gamification loops</a:t>
            </a:r>
          </a:p>
          <a:p>
            <a:pPr algn="l" marL="431801" indent="-215900" lvl="1">
              <a:lnSpc>
                <a:spcPts val="3960"/>
              </a:lnSpc>
              <a:buAutoNum type="arabicPeriod" startAt="1"/>
            </a:pPr>
            <a:r>
              <a:rPr lang="en-US" sz="2000" spc="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Expands monetization beyond subscriptions into digital goods &amp; events</a:t>
            </a:r>
          </a:p>
          <a:p>
            <a:pPr algn="l" marL="431801" indent="-215900" lvl="1">
              <a:lnSpc>
                <a:spcPts val="3960"/>
              </a:lnSpc>
              <a:buAutoNum type="arabicPeriod" startAt="1"/>
            </a:pPr>
            <a:r>
              <a:rPr lang="en-US" sz="2000" spc="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Operates at the intersection of India’s fast-growing fitness-tech and mobile gaming sectors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1660" y="297587"/>
            <a:ext cx="9766588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4"/>
              </a:lnSpc>
            </a:pPr>
            <a:r>
              <a:rPr lang="en-US" sz="5299" b="true">
                <a:solidFill>
                  <a:srgbClr val="EB7621"/>
                </a:solidFill>
                <a:latin typeface="Agrandir Bold"/>
                <a:ea typeface="Agrandir Bold"/>
                <a:cs typeface="Agrandir Bold"/>
                <a:sym typeface="Agrandir Bold"/>
              </a:rPr>
              <a:t> VALUE</a:t>
            </a:r>
            <a:r>
              <a:rPr lang="en-US" sz="5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PROPOSITION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2927" y="3085493"/>
            <a:ext cx="5018218" cy="442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960"/>
              </a:lnSpc>
              <a:buAutoNum type="arabicPeriod" startAt="1"/>
            </a:pPr>
            <a:r>
              <a:rPr lang="en-US" sz="2000" spc="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Converts exercise into ownership, not obligation</a:t>
            </a:r>
          </a:p>
          <a:p>
            <a:pPr algn="l" marL="431801" indent="-215900" lvl="1">
              <a:lnSpc>
                <a:spcPts val="3960"/>
              </a:lnSpc>
              <a:buAutoNum type="arabicPeriod" startAt="1"/>
            </a:pPr>
            <a:r>
              <a:rPr lang="en-US" sz="2000" spc="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Reinforces habit through structured loss aversion</a:t>
            </a:r>
          </a:p>
          <a:p>
            <a:pPr algn="l" marL="431801" indent="-215900" lvl="1">
              <a:lnSpc>
                <a:spcPts val="3960"/>
              </a:lnSpc>
              <a:buAutoNum type="arabicPeriod" startAt="1"/>
            </a:pPr>
            <a:r>
              <a:rPr lang="en-US" sz="2000" spc="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Turns solo fitness into competitive social identity</a:t>
            </a:r>
          </a:p>
          <a:p>
            <a:pPr algn="l" marL="431801" indent="-215900" lvl="1">
              <a:lnSpc>
                <a:spcPts val="3960"/>
              </a:lnSpc>
              <a:buAutoNum type="arabicPeriod" startAt="1"/>
            </a:pPr>
            <a:r>
              <a:rPr lang="en-US" sz="2000" spc="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Makes consistency visible, measurable, and rewarding</a:t>
            </a:r>
          </a:p>
          <a:p>
            <a:pPr algn="l">
              <a:lnSpc>
                <a:spcPts val="396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95674" y="2209752"/>
            <a:ext cx="2861905" cy="75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  <a:spcBef>
                <a:spcPct val="0"/>
              </a:spcBef>
            </a:pPr>
            <a:r>
              <a:rPr lang="en-US" b="true" sz="375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For the Users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3355" y="7383172"/>
            <a:ext cx="5057363" cy="74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"/>
              </a:lnSpc>
              <a:spcBef>
                <a:spcPct val="0"/>
              </a:spcBef>
            </a:pPr>
            <a:r>
              <a:rPr lang="en-US" b="true" sz="2369">
                <a:solidFill>
                  <a:srgbClr val="C15137"/>
                </a:solidFill>
                <a:latin typeface="Roboto Bold"/>
                <a:ea typeface="Roboto Bold"/>
                <a:cs typeface="Roboto Bold"/>
                <a:sym typeface="Roboto Bold"/>
              </a:rPr>
              <a:t>Run</a:t>
            </a:r>
            <a:r>
              <a:rPr lang="en-US" b="true" sz="2369">
                <a:solidFill>
                  <a:srgbClr val="EB7621"/>
                </a:solidFill>
                <a:latin typeface="Roboto Bold"/>
                <a:ea typeface="Roboto Bold"/>
                <a:cs typeface="Roboto Bold"/>
                <a:sym typeface="Roboto Bold"/>
              </a:rPr>
              <a:t>Realm</a:t>
            </a:r>
            <a:r>
              <a:rPr lang="en-US" b="true" sz="23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transforms running from a task into a progression system.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9345" y="7383172"/>
            <a:ext cx="5857333" cy="74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"/>
              </a:lnSpc>
              <a:spcBef>
                <a:spcPct val="0"/>
              </a:spcBef>
            </a:pPr>
            <a:r>
              <a:rPr lang="en-US" b="true" sz="2369">
                <a:solidFill>
                  <a:srgbClr val="C15137"/>
                </a:solidFill>
                <a:latin typeface="Roboto Bold"/>
                <a:ea typeface="Roboto Bold"/>
                <a:cs typeface="Roboto Bold"/>
                <a:sym typeface="Roboto Bold"/>
              </a:rPr>
              <a:t>Run</a:t>
            </a:r>
            <a:r>
              <a:rPr lang="en-US" b="true" sz="2369">
                <a:solidFill>
                  <a:srgbClr val="EB7621"/>
                </a:solidFill>
                <a:latin typeface="Roboto Bold"/>
                <a:ea typeface="Roboto Bold"/>
                <a:cs typeface="Roboto Bold"/>
                <a:sym typeface="Roboto Bold"/>
              </a:rPr>
              <a:t>Realm</a:t>
            </a:r>
            <a:r>
              <a:rPr lang="en-US" b="true" sz="23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creates a new engagement category: </a:t>
            </a:r>
            <a:r>
              <a:rPr lang="en-US" b="true" sz="2369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Real-World Competitive Fitness</a:t>
            </a:r>
            <a:r>
              <a:rPr lang="en-US" b="true" sz="236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655" y="495447"/>
            <a:ext cx="2805008" cy="6356958"/>
          </a:xfrm>
          <a:custGeom>
            <a:avLst/>
            <a:gdLst/>
            <a:ahLst/>
            <a:cxnLst/>
            <a:rect r="r" b="b" t="t" l="l"/>
            <a:pathLst>
              <a:path h="6356958" w="2805008">
                <a:moveTo>
                  <a:pt x="0" y="0"/>
                </a:moveTo>
                <a:lnTo>
                  <a:pt x="2805008" y="0"/>
                </a:lnTo>
                <a:lnTo>
                  <a:pt x="28050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984865" y="495447"/>
            <a:ext cx="2805008" cy="6356958"/>
          </a:xfrm>
          <a:custGeom>
            <a:avLst/>
            <a:gdLst/>
            <a:ahLst/>
            <a:cxnLst/>
            <a:rect r="r" b="b" t="t" l="l"/>
            <a:pathLst>
              <a:path h="6356958" w="2805008">
                <a:moveTo>
                  <a:pt x="0" y="0"/>
                </a:moveTo>
                <a:lnTo>
                  <a:pt x="2805008" y="0"/>
                </a:lnTo>
                <a:lnTo>
                  <a:pt x="28050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107575" y="495447"/>
            <a:ext cx="2386881" cy="9031133"/>
          </a:xfrm>
          <a:custGeom>
            <a:avLst/>
            <a:gdLst/>
            <a:ahLst/>
            <a:cxnLst/>
            <a:rect r="r" b="b" t="t" l="l"/>
            <a:pathLst>
              <a:path h="9031133" w="2386881">
                <a:moveTo>
                  <a:pt x="0" y="0"/>
                </a:moveTo>
                <a:lnTo>
                  <a:pt x="2386882" y="0"/>
                </a:lnTo>
                <a:lnTo>
                  <a:pt x="2386882" y="9031133"/>
                </a:lnTo>
                <a:lnTo>
                  <a:pt x="0" y="9031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3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765022" y="3173029"/>
            <a:ext cx="2661775" cy="1001795"/>
          </a:xfrm>
          <a:custGeom>
            <a:avLst/>
            <a:gdLst/>
            <a:ahLst/>
            <a:cxnLst/>
            <a:rect r="r" b="b" t="t" l="l"/>
            <a:pathLst>
              <a:path h="1001795" w="2661775">
                <a:moveTo>
                  <a:pt x="0" y="0"/>
                </a:moveTo>
                <a:lnTo>
                  <a:pt x="2661774" y="0"/>
                </a:lnTo>
                <a:lnTo>
                  <a:pt x="2661774" y="1001795"/>
                </a:lnTo>
                <a:lnTo>
                  <a:pt x="0" y="1001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5623" y="3173029"/>
            <a:ext cx="2661775" cy="1001795"/>
          </a:xfrm>
          <a:custGeom>
            <a:avLst/>
            <a:gdLst/>
            <a:ahLst/>
            <a:cxnLst/>
            <a:rect r="r" b="b" t="t" l="l"/>
            <a:pathLst>
              <a:path h="1001795" w="2661775">
                <a:moveTo>
                  <a:pt x="0" y="0"/>
                </a:moveTo>
                <a:lnTo>
                  <a:pt x="2661775" y="0"/>
                </a:lnTo>
                <a:lnTo>
                  <a:pt x="2661775" y="1001795"/>
                </a:lnTo>
                <a:lnTo>
                  <a:pt x="0" y="1001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655" y="7140174"/>
            <a:ext cx="10884528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C15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Run</a:t>
            </a:r>
            <a:r>
              <a:rPr lang="en-US" b="true" sz="1899">
                <a:solidFill>
                  <a:srgbClr val="EB76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Realm</a:t>
            </a: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converts physical activity into a structured progression loop.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Users begin from a </a:t>
            </a:r>
            <a:r>
              <a:rPr lang="en-US" b="true" sz="1899">
                <a:solidFill>
                  <a:srgbClr val="EB76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 dashboard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transition into</a:t>
            </a:r>
            <a:r>
              <a:rPr lang="en-US" b="true" sz="1899">
                <a:solidFill>
                  <a:srgbClr val="EB76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live territory capture through GPS-based gameplay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 unlock advanced features through a </a:t>
            </a:r>
            <a:r>
              <a:rPr lang="en-US" b="true" sz="1899">
                <a:solidFill>
                  <a:srgbClr val="EB76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premium layer designed for serious runners</a:t>
            </a:r>
            <a:r>
              <a:rPr lang="en-US" sz="1899">
                <a:solidFill>
                  <a:srgbClr val="EB7621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flow demonstrates our core engagement engine: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EB76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Action → Ownership → Progression → Monetization.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structure drives retention through visible growth, competitive motivation, and optional premium upgrades — without compromising fair gameplay.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84642"/>
            <a:ext cx="7080889" cy="963098"/>
            <a:chOff x="0" y="0"/>
            <a:chExt cx="9441185" cy="12841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41185" cy="1284131"/>
              <a:chOff x="0" y="0"/>
              <a:chExt cx="1864926" cy="2536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864926" cy="253655"/>
              </a:xfrm>
              <a:custGeom>
                <a:avLst/>
                <a:gdLst/>
                <a:ahLst/>
                <a:cxnLst/>
                <a:rect r="r" b="b" t="t" l="l"/>
                <a:pathLst>
                  <a:path h="253655" w="1864926">
                    <a:moveTo>
                      <a:pt x="109335" y="0"/>
                    </a:moveTo>
                    <a:lnTo>
                      <a:pt x="1755590" y="0"/>
                    </a:lnTo>
                    <a:cubicBezTo>
                      <a:pt x="1784588" y="0"/>
                      <a:pt x="1812398" y="11519"/>
                      <a:pt x="1832902" y="32024"/>
                    </a:cubicBezTo>
                    <a:cubicBezTo>
                      <a:pt x="1853406" y="52528"/>
                      <a:pt x="1864926" y="80338"/>
                      <a:pt x="1864926" y="109335"/>
                    </a:cubicBezTo>
                    <a:lnTo>
                      <a:pt x="1864926" y="144320"/>
                    </a:lnTo>
                    <a:cubicBezTo>
                      <a:pt x="1864926" y="173318"/>
                      <a:pt x="1853406" y="201128"/>
                      <a:pt x="1832902" y="221632"/>
                    </a:cubicBezTo>
                    <a:cubicBezTo>
                      <a:pt x="1812398" y="242136"/>
                      <a:pt x="1784588" y="253655"/>
                      <a:pt x="1755590" y="253655"/>
                    </a:cubicBezTo>
                    <a:lnTo>
                      <a:pt x="109335" y="253655"/>
                    </a:lnTo>
                    <a:cubicBezTo>
                      <a:pt x="80338" y="253655"/>
                      <a:pt x="52528" y="242136"/>
                      <a:pt x="32024" y="221632"/>
                    </a:cubicBezTo>
                    <a:cubicBezTo>
                      <a:pt x="11519" y="201128"/>
                      <a:pt x="0" y="173318"/>
                      <a:pt x="0" y="144320"/>
                    </a:cubicBezTo>
                    <a:lnTo>
                      <a:pt x="0" y="109335"/>
                    </a:lnTo>
                    <a:cubicBezTo>
                      <a:pt x="0" y="80338"/>
                      <a:pt x="11519" y="52528"/>
                      <a:pt x="32024" y="32024"/>
                    </a:cubicBezTo>
                    <a:cubicBezTo>
                      <a:pt x="52528" y="11519"/>
                      <a:pt x="80338" y="0"/>
                      <a:pt x="109335" y="0"/>
                    </a:cubicBezTo>
                    <a:close/>
                  </a:path>
                </a:pathLst>
              </a:custGeom>
              <a:solidFill>
                <a:srgbClr val="EB762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864926" cy="2917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198624"/>
              <a:ext cx="9264601" cy="724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b="true" sz="2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Say hello to our founding team!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905" y="5310835"/>
            <a:ext cx="18629665" cy="6938582"/>
          </a:xfrm>
          <a:custGeom>
            <a:avLst/>
            <a:gdLst/>
            <a:ahLst/>
            <a:cxnLst/>
            <a:rect r="r" b="b" t="t" l="l"/>
            <a:pathLst>
              <a:path h="6938582" w="18629665">
                <a:moveTo>
                  <a:pt x="0" y="0"/>
                </a:moveTo>
                <a:lnTo>
                  <a:pt x="18629666" y="0"/>
                </a:lnTo>
                <a:lnTo>
                  <a:pt x="18629666" y="6938581"/>
                </a:lnTo>
                <a:lnTo>
                  <a:pt x="0" y="6938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90" r="0" b="-739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81117" y="4757570"/>
            <a:ext cx="4671684" cy="7491846"/>
          </a:xfrm>
          <a:custGeom>
            <a:avLst/>
            <a:gdLst/>
            <a:ahLst/>
            <a:cxnLst/>
            <a:rect r="r" b="b" t="t" l="l"/>
            <a:pathLst>
              <a:path h="7491846" w="4671684">
                <a:moveTo>
                  <a:pt x="0" y="0"/>
                </a:moveTo>
                <a:lnTo>
                  <a:pt x="4671684" y="0"/>
                </a:lnTo>
                <a:lnTo>
                  <a:pt x="4671684" y="7491846"/>
                </a:lnTo>
                <a:lnTo>
                  <a:pt x="0" y="7491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659" t="-54030" r="-5260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72571" y="4913570"/>
            <a:ext cx="6531520" cy="5525712"/>
          </a:xfrm>
          <a:custGeom>
            <a:avLst/>
            <a:gdLst/>
            <a:ahLst/>
            <a:cxnLst/>
            <a:rect r="r" b="b" t="t" l="l"/>
            <a:pathLst>
              <a:path h="5525712" w="6531520">
                <a:moveTo>
                  <a:pt x="0" y="0"/>
                </a:moveTo>
                <a:lnTo>
                  <a:pt x="6531520" y="0"/>
                </a:lnTo>
                <a:lnTo>
                  <a:pt x="6531520" y="5525712"/>
                </a:lnTo>
                <a:lnTo>
                  <a:pt x="0" y="5525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97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89850" y="8988850"/>
            <a:ext cx="1298150" cy="1298150"/>
          </a:xfrm>
          <a:custGeom>
            <a:avLst/>
            <a:gdLst/>
            <a:ahLst/>
            <a:cxnLst/>
            <a:rect r="r" b="b" t="t" l="l"/>
            <a:pathLst>
              <a:path h="1298150" w="1298150">
                <a:moveTo>
                  <a:pt x="0" y="0"/>
                </a:moveTo>
                <a:lnTo>
                  <a:pt x="1298150" y="0"/>
                </a:lnTo>
                <a:lnTo>
                  <a:pt x="1298150" y="1298150"/>
                </a:lnTo>
                <a:lnTo>
                  <a:pt x="0" y="129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23673" y="9556187"/>
            <a:ext cx="4335557" cy="561217"/>
            <a:chOff x="0" y="0"/>
            <a:chExt cx="5780742" cy="74828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138589" y="0"/>
              <a:ext cx="3454874" cy="748289"/>
              <a:chOff x="0" y="0"/>
              <a:chExt cx="1093730" cy="236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93730" cy="236890"/>
              </a:xfrm>
              <a:custGeom>
                <a:avLst/>
                <a:gdLst/>
                <a:ahLst/>
                <a:cxnLst/>
                <a:rect r="r" b="b" t="t" l="l"/>
                <a:pathLst>
                  <a:path h="236890" w="1093730">
                    <a:moveTo>
                      <a:pt x="118445" y="0"/>
                    </a:moveTo>
                    <a:lnTo>
                      <a:pt x="975285" y="0"/>
                    </a:lnTo>
                    <a:cubicBezTo>
                      <a:pt x="1006699" y="0"/>
                      <a:pt x="1036826" y="12479"/>
                      <a:pt x="1059039" y="34692"/>
                    </a:cubicBezTo>
                    <a:cubicBezTo>
                      <a:pt x="1081251" y="56905"/>
                      <a:pt x="1093730" y="87032"/>
                      <a:pt x="1093730" y="118445"/>
                    </a:cubicBezTo>
                    <a:lnTo>
                      <a:pt x="1093730" y="118445"/>
                    </a:lnTo>
                    <a:cubicBezTo>
                      <a:pt x="1093730" y="183861"/>
                      <a:pt x="1040701" y="236890"/>
                      <a:pt x="975285" y="236890"/>
                    </a:cubicBezTo>
                    <a:lnTo>
                      <a:pt x="118445" y="236890"/>
                    </a:lnTo>
                    <a:cubicBezTo>
                      <a:pt x="53030" y="236890"/>
                      <a:pt x="0" y="183861"/>
                      <a:pt x="0" y="118445"/>
                    </a:cubicBezTo>
                    <a:lnTo>
                      <a:pt x="0" y="118445"/>
                    </a:lnTo>
                    <a:cubicBezTo>
                      <a:pt x="0" y="53030"/>
                      <a:pt x="53030" y="0"/>
                      <a:pt x="118445" y="0"/>
                    </a:cubicBezTo>
                    <a:close/>
                  </a:path>
                </a:pathLst>
              </a:custGeom>
              <a:solidFill>
                <a:srgbClr val="EB7621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093730" cy="274990"/>
              </a:xfrm>
              <a:prstGeom prst="rect">
                <a:avLst/>
              </a:prstGeom>
            </p:spPr>
            <p:txBody>
              <a:bodyPr anchor="ctr" rtlCol="false" tIns="31697" lIns="31697" bIns="31697" rIns="3169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76760"/>
              <a:ext cx="5780742" cy="446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0"/>
                </a:lnSpc>
              </a:pPr>
              <a:r>
                <a:rPr lang="en-US" b="true" sz="174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Technical Lead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84213">
            <a:off x="13006589" y="4809174"/>
            <a:ext cx="4456228" cy="7991440"/>
          </a:xfrm>
          <a:custGeom>
            <a:avLst/>
            <a:gdLst/>
            <a:ahLst/>
            <a:cxnLst/>
            <a:rect r="r" b="b" t="t" l="l"/>
            <a:pathLst>
              <a:path h="7991440" w="4456228">
                <a:moveTo>
                  <a:pt x="0" y="0"/>
                </a:moveTo>
                <a:lnTo>
                  <a:pt x="4456229" y="0"/>
                </a:lnTo>
                <a:lnTo>
                  <a:pt x="4456229" y="7991440"/>
                </a:lnTo>
                <a:lnTo>
                  <a:pt x="0" y="7991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237" t="-79299" r="-149484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714879" y="9556187"/>
            <a:ext cx="3039650" cy="561217"/>
            <a:chOff x="0" y="0"/>
            <a:chExt cx="1283041" cy="2368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3041" cy="236890"/>
            </a:xfrm>
            <a:custGeom>
              <a:avLst/>
              <a:gdLst/>
              <a:ahLst/>
              <a:cxnLst/>
              <a:rect r="r" b="b" t="t" l="l"/>
              <a:pathLst>
                <a:path h="236890" w="1283041">
                  <a:moveTo>
                    <a:pt x="118445" y="0"/>
                  </a:moveTo>
                  <a:lnTo>
                    <a:pt x="1164595" y="0"/>
                  </a:lnTo>
                  <a:cubicBezTo>
                    <a:pt x="1230011" y="0"/>
                    <a:pt x="1283041" y="53030"/>
                    <a:pt x="1283041" y="118445"/>
                  </a:cubicBezTo>
                  <a:lnTo>
                    <a:pt x="1283041" y="118445"/>
                  </a:lnTo>
                  <a:cubicBezTo>
                    <a:pt x="1283041" y="183861"/>
                    <a:pt x="1230011" y="236890"/>
                    <a:pt x="1164595" y="236890"/>
                  </a:cubicBezTo>
                  <a:lnTo>
                    <a:pt x="118445" y="236890"/>
                  </a:lnTo>
                  <a:cubicBezTo>
                    <a:pt x="53030" y="236890"/>
                    <a:pt x="0" y="183861"/>
                    <a:pt x="0" y="118445"/>
                  </a:cubicBezTo>
                  <a:lnTo>
                    <a:pt x="0" y="118445"/>
                  </a:lnTo>
                  <a:cubicBezTo>
                    <a:pt x="0" y="53030"/>
                    <a:pt x="53030" y="0"/>
                    <a:pt x="118445" y="0"/>
                  </a:cubicBezTo>
                  <a:close/>
                </a:path>
              </a:pathLst>
            </a:custGeom>
            <a:solidFill>
              <a:srgbClr val="EB762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83041" cy="274990"/>
            </a:xfrm>
            <a:prstGeom prst="rect">
              <a:avLst/>
            </a:prstGeom>
          </p:spPr>
          <p:txBody>
            <a:bodyPr anchor="ctr" rtlCol="false" tIns="31697" lIns="31697" bIns="31697" rIns="3169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066925" y="9619733"/>
            <a:ext cx="4335557" cy="35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174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&amp; Strategy Lead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144000" y="9566116"/>
            <a:ext cx="4335557" cy="561217"/>
            <a:chOff x="0" y="0"/>
            <a:chExt cx="5780742" cy="74828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1138589" y="0"/>
              <a:ext cx="3454874" cy="748289"/>
              <a:chOff x="0" y="0"/>
              <a:chExt cx="1093730" cy="2368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93730" cy="236890"/>
              </a:xfrm>
              <a:custGeom>
                <a:avLst/>
                <a:gdLst/>
                <a:ahLst/>
                <a:cxnLst/>
                <a:rect r="r" b="b" t="t" l="l"/>
                <a:pathLst>
                  <a:path h="236890" w="1093730">
                    <a:moveTo>
                      <a:pt x="118445" y="0"/>
                    </a:moveTo>
                    <a:lnTo>
                      <a:pt x="975285" y="0"/>
                    </a:lnTo>
                    <a:cubicBezTo>
                      <a:pt x="1006699" y="0"/>
                      <a:pt x="1036826" y="12479"/>
                      <a:pt x="1059039" y="34692"/>
                    </a:cubicBezTo>
                    <a:cubicBezTo>
                      <a:pt x="1081251" y="56905"/>
                      <a:pt x="1093730" y="87032"/>
                      <a:pt x="1093730" y="118445"/>
                    </a:cubicBezTo>
                    <a:lnTo>
                      <a:pt x="1093730" y="118445"/>
                    </a:lnTo>
                    <a:cubicBezTo>
                      <a:pt x="1093730" y="183861"/>
                      <a:pt x="1040701" y="236890"/>
                      <a:pt x="975285" y="236890"/>
                    </a:cubicBezTo>
                    <a:lnTo>
                      <a:pt x="118445" y="236890"/>
                    </a:lnTo>
                    <a:cubicBezTo>
                      <a:pt x="53030" y="236890"/>
                      <a:pt x="0" y="183861"/>
                      <a:pt x="0" y="118445"/>
                    </a:cubicBezTo>
                    <a:lnTo>
                      <a:pt x="0" y="118445"/>
                    </a:lnTo>
                    <a:cubicBezTo>
                      <a:pt x="0" y="53030"/>
                      <a:pt x="53030" y="0"/>
                      <a:pt x="118445" y="0"/>
                    </a:cubicBezTo>
                    <a:close/>
                  </a:path>
                </a:pathLst>
              </a:custGeom>
              <a:solidFill>
                <a:srgbClr val="EB762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093730" cy="274990"/>
              </a:xfrm>
              <a:prstGeom prst="rect">
                <a:avLst/>
              </a:prstGeom>
            </p:spPr>
            <p:txBody>
              <a:bodyPr anchor="ctr" rtlCol="false" tIns="31697" lIns="31697" bIns="31697" rIns="3169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76760"/>
              <a:ext cx="5780742" cy="446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0"/>
                </a:lnSpc>
              </a:pPr>
              <a:r>
                <a:rPr lang="en-US" b="true" sz="174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Design &amp; UX Lead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534995" y="4757570"/>
            <a:ext cx="5542897" cy="9691774"/>
          </a:xfrm>
          <a:custGeom>
            <a:avLst/>
            <a:gdLst/>
            <a:ahLst/>
            <a:cxnLst/>
            <a:rect r="r" b="b" t="t" l="l"/>
            <a:pathLst>
              <a:path h="9691774" w="5542897">
                <a:moveTo>
                  <a:pt x="0" y="0"/>
                </a:moveTo>
                <a:lnTo>
                  <a:pt x="5542897" y="0"/>
                </a:lnTo>
                <a:lnTo>
                  <a:pt x="5542897" y="9691774"/>
                </a:lnTo>
                <a:lnTo>
                  <a:pt x="0" y="9691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9743" t="-141593" r="-152658" b="-27132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998585" y="9576046"/>
            <a:ext cx="4335557" cy="541358"/>
            <a:chOff x="0" y="0"/>
            <a:chExt cx="5780742" cy="72181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558180" y="0"/>
              <a:ext cx="4664382" cy="721810"/>
              <a:chOff x="0" y="0"/>
              <a:chExt cx="1476632" cy="22850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476632" cy="228508"/>
              </a:xfrm>
              <a:custGeom>
                <a:avLst/>
                <a:gdLst/>
                <a:ahLst/>
                <a:cxnLst/>
                <a:rect r="r" b="b" t="t" l="l"/>
                <a:pathLst>
                  <a:path h="228508" w="1476632">
                    <a:moveTo>
                      <a:pt x="114254" y="0"/>
                    </a:moveTo>
                    <a:lnTo>
                      <a:pt x="1362378" y="0"/>
                    </a:lnTo>
                    <a:cubicBezTo>
                      <a:pt x="1392680" y="0"/>
                      <a:pt x="1421741" y="12037"/>
                      <a:pt x="1443167" y="33464"/>
                    </a:cubicBezTo>
                    <a:cubicBezTo>
                      <a:pt x="1464594" y="54891"/>
                      <a:pt x="1476632" y="83952"/>
                      <a:pt x="1476632" y="114254"/>
                    </a:cubicBezTo>
                    <a:lnTo>
                      <a:pt x="1476632" y="114254"/>
                    </a:lnTo>
                    <a:cubicBezTo>
                      <a:pt x="1476632" y="177355"/>
                      <a:pt x="1425478" y="228508"/>
                      <a:pt x="1362378" y="228508"/>
                    </a:cubicBezTo>
                    <a:lnTo>
                      <a:pt x="114254" y="228508"/>
                    </a:lnTo>
                    <a:cubicBezTo>
                      <a:pt x="51153" y="228508"/>
                      <a:pt x="0" y="177355"/>
                      <a:pt x="0" y="114254"/>
                    </a:cubicBezTo>
                    <a:lnTo>
                      <a:pt x="0" y="114254"/>
                    </a:lnTo>
                    <a:cubicBezTo>
                      <a:pt x="0" y="51153"/>
                      <a:pt x="51153" y="0"/>
                      <a:pt x="114254" y="0"/>
                    </a:cubicBezTo>
                    <a:close/>
                  </a:path>
                </a:pathLst>
              </a:custGeom>
              <a:solidFill>
                <a:srgbClr val="EB7621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476632" cy="266608"/>
              </a:xfrm>
              <a:prstGeom prst="rect">
                <a:avLst/>
              </a:prstGeom>
            </p:spPr>
            <p:txBody>
              <a:bodyPr anchor="ctr" rtlCol="false" tIns="31697" lIns="31697" bIns="31697" rIns="3169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90000"/>
              <a:ext cx="5780742" cy="446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0"/>
                </a:lnSpc>
              </a:pPr>
              <a:r>
                <a:rPr lang="en-US" b="true" sz="174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Project &amp; Operations  Lead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00878" y="329883"/>
            <a:ext cx="14151888" cy="125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9"/>
              </a:lnSpc>
            </a:pPr>
            <a:r>
              <a:rPr lang="en-US" sz="7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 </a:t>
            </a:r>
            <a:r>
              <a:rPr lang="en-US" sz="7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FOR YOUR TIME.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00400" y="4168347"/>
            <a:ext cx="2599134" cy="5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  <a:spcBef>
                <a:spcPct val="0"/>
              </a:spcBef>
            </a:pPr>
            <a:r>
              <a:rPr lang="en-US" b="true" sz="34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Aryan Singh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25749" y="4057731"/>
            <a:ext cx="3782420" cy="108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1"/>
              </a:lnSpc>
            </a:pPr>
            <a:r>
              <a:rPr lang="en-US" b="true" sz="34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Vedanshi Dabbawala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69498" y="4329838"/>
            <a:ext cx="2820353" cy="5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  <a:spcBef>
                <a:spcPct val="0"/>
              </a:spcBef>
            </a:pPr>
            <a:r>
              <a:rPr lang="en-US" b="true" sz="34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Aditya Tiwari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113718" y="4168347"/>
            <a:ext cx="2508766" cy="5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  <a:spcBef>
                <a:spcPct val="0"/>
              </a:spcBef>
            </a:pPr>
            <a:r>
              <a:rPr lang="en-US" b="true" sz="34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Asmi Gupta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DAHCN3NCwZE</dc:identifier>
  <dcterms:modified xsi:type="dcterms:W3CDTF">2011-08-01T06:04:30Z</dcterms:modified>
  <cp:revision>1</cp:revision>
  <dc:title>RunRealm</dc:title>
</cp:coreProperties>
</file>